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66" r:id="rId2"/>
    <p:sldId id="267" r:id="rId3"/>
    <p:sldId id="260" r:id="rId4"/>
    <p:sldId id="258" r:id="rId5"/>
    <p:sldId id="256" r:id="rId6"/>
    <p:sldId id="265" r:id="rId7"/>
    <p:sldId id="264" r:id="rId8"/>
    <p:sldId id="263" r:id="rId9"/>
    <p:sldId id="268" r:id="rId10"/>
    <p:sldId id="269" r:id="rId11"/>
    <p:sldId id="259" r:id="rId12"/>
    <p:sldId id="261"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82721"/>
  </p:normalViewPr>
  <p:slideViewPr>
    <p:cSldViewPr snapToGrid="0">
      <p:cViewPr varScale="1">
        <p:scale>
          <a:sx n="91" d="100"/>
          <a:sy n="91" d="100"/>
        </p:scale>
        <p:origin x="131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03980D-A725-7145-988A-EBD8260B7017}" type="datetimeFigureOut">
              <a:rPr lang="en-US" smtClean="0"/>
              <a:t>11/28/2023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1D205D-7B4C-0347-A4BC-168C5951A487}" type="slidenum">
              <a:rPr lang="en-US" smtClean="0"/>
              <a:t>‹#›</a:t>
            </a:fld>
            <a:endParaRPr lang="en-US"/>
          </a:p>
        </p:txBody>
      </p:sp>
    </p:spTree>
    <p:extLst>
      <p:ext uri="{BB962C8B-B14F-4D97-AF65-F5344CB8AC3E}">
        <p14:creationId xmlns:p14="http://schemas.microsoft.com/office/powerpoint/2010/main" val="23494990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latin typeface="Calisto MT" panose="02040603050505030304" pitchFamily="18" charset="77"/>
              </a:rPr>
              <a:t>Kepler space telescope was the first planet-hunting telescope</a:t>
            </a:r>
          </a:p>
          <a:p>
            <a:pPr marL="285750" indent="-285750">
              <a:buFont typeface="Arial" panose="020B0604020202020204" pitchFamily="34" charset="0"/>
              <a:buChar char="•"/>
            </a:pPr>
            <a:r>
              <a:rPr lang="en-US" dirty="0">
                <a:latin typeface="Calisto MT" panose="02040603050505030304" pitchFamily="18" charset="77"/>
              </a:rPr>
              <a:t>Uncovered the potential for the existence of billions of exoplanets</a:t>
            </a:r>
          </a:p>
          <a:p>
            <a:pPr marL="285750" indent="-285750">
              <a:buFont typeface="Arial" panose="020B0604020202020204" pitchFamily="34" charset="0"/>
              <a:buChar char="•"/>
            </a:pPr>
            <a:r>
              <a:rPr lang="en-US" dirty="0">
                <a:latin typeface="Calisto MT" panose="02040603050505030304" pitchFamily="18" charset="77"/>
              </a:rPr>
              <a:t>Obtained thousands of observations on Kepler Objects of Interest (KOI)</a:t>
            </a:r>
          </a:p>
          <a:p>
            <a:endParaRPr lang="en-US" dirty="0"/>
          </a:p>
        </p:txBody>
      </p:sp>
      <p:sp>
        <p:nvSpPr>
          <p:cNvPr id="4" name="Slide Number Placeholder 3"/>
          <p:cNvSpPr>
            <a:spLocks noGrp="1"/>
          </p:cNvSpPr>
          <p:nvPr>
            <p:ph type="sldNum" sz="quarter" idx="5"/>
          </p:nvPr>
        </p:nvSpPr>
        <p:spPr/>
        <p:txBody>
          <a:bodyPr/>
          <a:lstStyle/>
          <a:p>
            <a:fld id="{9F1D205D-7B4C-0347-A4BC-168C5951A487}" type="slidenum">
              <a:rPr lang="en-US" smtClean="0"/>
              <a:t>2</a:t>
            </a:fld>
            <a:endParaRPr lang="en-US"/>
          </a:p>
        </p:txBody>
      </p:sp>
    </p:spTree>
    <p:extLst>
      <p:ext uri="{BB962C8B-B14F-4D97-AF65-F5344CB8AC3E}">
        <p14:creationId xmlns:p14="http://schemas.microsoft.com/office/powerpoint/2010/main" val="18510718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Accuracy curves show the rate at which the model is being trained and the accuracy of that model using validation data. Loss shows how far off the model’s predicted </a:t>
            </a:r>
            <a:r>
              <a:rPr lang="en-US" dirty="0" err="1"/>
              <a:t>ouput</a:t>
            </a:r>
            <a:r>
              <a:rPr lang="en-US" dirty="0"/>
              <a:t> was from the true output, so as it gets better, the loss is minimal</a:t>
            </a:r>
          </a:p>
          <a:p>
            <a:endParaRPr lang="en-US" dirty="0"/>
          </a:p>
        </p:txBody>
      </p:sp>
      <p:sp>
        <p:nvSpPr>
          <p:cNvPr id="4" name="Slide Number Placeholder 3"/>
          <p:cNvSpPr>
            <a:spLocks noGrp="1"/>
          </p:cNvSpPr>
          <p:nvPr>
            <p:ph type="sldNum" sz="quarter" idx="5"/>
          </p:nvPr>
        </p:nvSpPr>
        <p:spPr/>
        <p:txBody>
          <a:bodyPr/>
          <a:lstStyle/>
          <a:p>
            <a:fld id="{9F1D205D-7B4C-0347-A4BC-168C5951A487}" type="slidenum">
              <a:rPr lang="en-US" smtClean="0"/>
              <a:t>11</a:t>
            </a:fld>
            <a:endParaRPr lang="en-US"/>
          </a:p>
        </p:txBody>
      </p:sp>
    </p:spTree>
    <p:extLst>
      <p:ext uri="{BB962C8B-B14F-4D97-AF65-F5344CB8AC3E}">
        <p14:creationId xmlns:p14="http://schemas.microsoft.com/office/powerpoint/2010/main" val="1057159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NN did not perform as great as the other model, but accuracy of 80% is still decent. These models are much more complex to make with different types of layers, optimizers, loss measuring functions, </a:t>
            </a:r>
            <a:r>
              <a:rPr lang="en-US" dirty="0" err="1"/>
              <a:t>etc</a:t>
            </a:r>
            <a:r>
              <a:rPr lang="en-US" dirty="0"/>
              <a:t> so with more time and more skilled user input the model would likely improve and outperform the machine learning model. Based on accuracy and loss curves, some overfitting could have </a:t>
            </a:r>
            <a:r>
              <a:rPr lang="en-US" dirty="0" err="1"/>
              <a:t>occured</a:t>
            </a:r>
            <a:endParaRPr lang="en-US" dirty="0"/>
          </a:p>
        </p:txBody>
      </p:sp>
      <p:sp>
        <p:nvSpPr>
          <p:cNvPr id="4" name="Slide Number Placeholder 3"/>
          <p:cNvSpPr>
            <a:spLocks noGrp="1"/>
          </p:cNvSpPr>
          <p:nvPr>
            <p:ph type="sldNum" sz="quarter" idx="5"/>
          </p:nvPr>
        </p:nvSpPr>
        <p:spPr/>
        <p:txBody>
          <a:bodyPr/>
          <a:lstStyle/>
          <a:p>
            <a:fld id="{9F1D205D-7B4C-0347-A4BC-168C5951A487}" type="slidenum">
              <a:rPr lang="en-US" smtClean="0"/>
              <a:t>12</a:t>
            </a:fld>
            <a:endParaRPr lang="en-US"/>
          </a:p>
        </p:txBody>
      </p:sp>
    </p:spTree>
    <p:extLst>
      <p:ext uri="{BB962C8B-B14F-4D97-AF65-F5344CB8AC3E}">
        <p14:creationId xmlns:p14="http://schemas.microsoft.com/office/powerpoint/2010/main" val="2944184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was to create a classification algorithm which took objects from KOI database. Different models and datasets were tested</a:t>
            </a:r>
          </a:p>
          <a:p>
            <a:r>
              <a:rPr lang="en-US" dirty="0"/>
              <a:t>It seems like the machine learning models are a great initial guess and can provide decent accuracy, but deep learning will likely do better with a more skilled modeler.</a:t>
            </a:r>
          </a:p>
          <a:p>
            <a:r>
              <a:rPr lang="en-US" dirty="0"/>
              <a:t>In the future, this could be expanded to use one-class classification, which is somewhat like anomaly detection. Given the initial proportion this could be feasible. Also analyzing the probability distributions given when classifying the candidate group could tell us which ones the model has higher confidence in, and this could tell us which objects to prioritize if they’re closer to being confirmed</a:t>
            </a:r>
          </a:p>
        </p:txBody>
      </p:sp>
      <p:sp>
        <p:nvSpPr>
          <p:cNvPr id="4" name="Slide Number Placeholder 3"/>
          <p:cNvSpPr>
            <a:spLocks noGrp="1"/>
          </p:cNvSpPr>
          <p:nvPr>
            <p:ph type="sldNum" sz="quarter" idx="5"/>
          </p:nvPr>
        </p:nvSpPr>
        <p:spPr/>
        <p:txBody>
          <a:bodyPr/>
          <a:lstStyle/>
          <a:p>
            <a:fld id="{9F1D205D-7B4C-0347-A4BC-168C5951A487}" type="slidenum">
              <a:rPr lang="en-US" smtClean="0"/>
              <a:t>13</a:t>
            </a:fld>
            <a:endParaRPr lang="en-US"/>
          </a:p>
        </p:txBody>
      </p:sp>
    </p:spTree>
    <p:extLst>
      <p:ext uri="{BB962C8B-B14F-4D97-AF65-F5344CB8AC3E}">
        <p14:creationId xmlns:p14="http://schemas.microsoft.com/office/powerpoint/2010/main" val="275175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Exoplanet archive contains data on thousands of confirmed exoplanets and other objects of interest not just from the </a:t>
            </a:r>
            <a:r>
              <a:rPr lang="en-US" dirty="0" err="1"/>
              <a:t>kepler</a:t>
            </a:r>
            <a:r>
              <a:rPr lang="en-US" dirty="0"/>
              <a:t> mission but from any valid observation of a candidate exoplanet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There is a table just for objects of interest found by the </a:t>
            </a:r>
            <a:r>
              <a:rPr lang="en-US" dirty="0" err="1"/>
              <a:t>kepler</a:t>
            </a:r>
            <a:r>
              <a:rPr lang="en-US" dirty="0"/>
              <a:t> &amp; K2 missions – these include classes like candidate, confirmed, and false positive</a:t>
            </a:r>
          </a:p>
          <a:p>
            <a:pPr marL="171450" indent="-171450">
              <a:buFontTx/>
              <a:buChar char="-"/>
            </a:pPr>
            <a:r>
              <a:rPr lang="en-US" dirty="0"/>
              <a:t>Objects later found to not be an exoplanet remain in the data base as a ‘False Positive’ since the data can be valuable for determining if future objects are exoplanets or not</a:t>
            </a:r>
          </a:p>
        </p:txBody>
      </p:sp>
      <p:sp>
        <p:nvSpPr>
          <p:cNvPr id="4" name="Slide Number Placeholder 3"/>
          <p:cNvSpPr>
            <a:spLocks noGrp="1"/>
          </p:cNvSpPr>
          <p:nvPr>
            <p:ph type="sldNum" sz="quarter" idx="5"/>
          </p:nvPr>
        </p:nvSpPr>
        <p:spPr/>
        <p:txBody>
          <a:bodyPr/>
          <a:lstStyle/>
          <a:p>
            <a:fld id="{9F1D205D-7B4C-0347-A4BC-168C5951A487}" type="slidenum">
              <a:rPr lang="en-US" smtClean="0"/>
              <a:t>3</a:t>
            </a:fld>
            <a:endParaRPr lang="en-US"/>
          </a:p>
        </p:txBody>
      </p:sp>
    </p:spTree>
    <p:extLst>
      <p:ext uri="{BB962C8B-B14F-4D97-AF65-F5344CB8AC3E}">
        <p14:creationId xmlns:p14="http://schemas.microsoft.com/office/powerpoint/2010/main" val="2104814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Had to reduce the ratio because the models were extremely bias towards confirmed. Wanted to keep a higher majority so reduced 3.3:1 down to 2:1</a:t>
            </a:r>
          </a:p>
        </p:txBody>
      </p:sp>
      <p:sp>
        <p:nvSpPr>
          <p:cNvPr id="4" name="Slide Number Placeholder 3"/>
          <p:cNvSpPr>
            <a:spLocks noGrp="1"/>
          </p:cNvSpPr>
          <p:nvPr>
            <p:ph type="sldNum" sz="quarter" idx="5"/>
          </p:nvPr>
        </p:nvSpPr>
        <p:spPr/>
        <p:txBody>
          <a:bodyPr/>
          <a:lstStyle/>
          <a:p>
            <a:fld id="{9F1D205D-7B4C-0347-A4BC-168C5951A487}" type="slidenum">
              <a:rPr lang="en-US" smtClean="0"/>
              <a:t>4</a:t>
            </a:fld>
            <a:endParaRPr lang="en-US"/>
          </a:p>
        </p:txBody>
      </p:sp>
    </p:spTree>
    <p:extLst>
      <p:ext uri="{BB962C8B-B14F-4D97-AF65-F5344CB8AC3E}">
        <p14:creationId xmlns:p14="http://schemas.microsoft.com/office/powerpoint/2010/main" val="2376377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Collinearity is when two variables are linearly correlated so it messes with the weights of those variables in the model</a:t>
            </a:r>
          </a:p>
        </p:txBody>
      </p:sp>
      <p:sp>
        <p:nvSpPr>
          <p:cNvPr id="4" name="Slide Number Placeholder 3"/>
          <p:cNvSpPr>
            <a:spLocks noGrp="1"/>
          </p:cNvSpPr>
          <p:nvPr>
            <p:ph type="sldNum" sz="quarter" idx="5"/>
          </p:nvPr>
        </p:nvSpPr>
        <p:spPr/>
        <p:txBody>
          <a:bodyPr/>
          <a:lstStyle/>
          <a:p>
            <a:fld id="{9F1D205D-7B4C-0347-A4BC-168C5951A487}" type="slidenum">
              <a:rPr lang="en-US" smtClean="0"/>
              <a:t>5</a:t>
            </a:fld>
            <a:endParaRPr lang="en-US"/>
          </a:p>
        </p:txBody>
      </p:sp>
    </p:spTree>
    <p:extLst>
      <p:ext uri="{BB962C8B-B14F-4D97-AF65-F5344CB8AC3E}">
        <p14:creationId xmlns:p14="http://schemas.microsoft.com/office/powerpoint/2010/main" val="35994003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we’re sorting the objects of interest into groups, this is classification</a:t>
            </a:r>
          </a:p>
          <a:p>
            <a:r>
              <a:rPr lang="en-US" dirty="0"/>
              <a:t>And since the data we’re using the train the model comes with the labels, it is supervised. There are lots of options for machine learning models, and a couple different ones were tested like SVC &amp; MLP</a:t>
            </a:r>
          </a:p>
          <a:p>
            <a:r>
              <a:rPr lang="en-US" dirty="0"/>
              <a:t>The best performing one was random forest</a:t>
            </a:r>
          </a:p>
          <a:p>
            <a:r>
              <a:rPr lang="en-US" dirty="0"/>
              <a:t>At first I did all the data – but then wanted to remove the collinearity and realized it was happening with a lot of the star parameters, so I decided to try two datasets</a:t>
            </a:r>
          </a:p>
          <a:p>
            <a:r>
              <a:rPr lang="en-US" dirty="0"/>
              <a:t> </a:t>
            </a:r>
          </a:p>
        </p:txBody>
      </p:sp>
      <p:sp>
        <p:nvSpPr>
          <p:cNvPr id="4" name="Slide Number Placeholder 3"/>
          <p:cNvSpPr>
            <a:spLocks noGrp="1"/>
          </p:cNvSpPr>
          <p:nvPr>
            <p:ph type="sldNum" sz="quarter" idx="5"/>
          </p:nvPr>
        </p:nvSpPr>
        <p:spPr/>
        <p:txBody>
          <a:bodyPr/>
          <a:lstStyle/>
          <a:p>
            <a:fld id="{9F1D205D-7B4C-0347-A4BC-168C5951A487}" type="slidenum">
              <a:rPr lang="en-US" smtClean="0"/>
              <a:t>6</a:t>
            </a:fld>
            <a:endParaRPr lang="en-US"/>
          </a:p>
        </p:txBody>
      </p:sp>
    </p:spTree>
    <p:extLst>
      <p:ext uri="{BB962C8B-B14F-4D97-AF65-F5344CB8AC3E}">
        <p14:creationId xmlns:p14="http://schemas.microsoft.com/office/powerpoint/2010/main" val="5545884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Confusion matrix shows what proportion of data was labeled correctly and how it was mislabeled</a:t>
            </a:r>
          </a:p>
          <a:p>
            <a:r>
              <a:rPr lang="en-US" dirty="0"/>
              <a:t>Results of the model using planetary and stellar data – overall accuracy of 92%</a:t>
            </a:r>
          </a:p>
          <a:p>
            <a:r>
              <a:rPr lang="en-US" dirty="0"/>
              <a:t>Slight bias towards confirmed which makes sense given the distribution</a:t>
            </a:r>
          </a:p>
        </p:txBody>
      </p:sp>
      <p:sp>
        <p:nvSpPr>
          <p:cNvPr id="4" name="Slide Number Placeholder 3"/>
          <p:cNvSpPr>
            <a:spLocks noGrp="1"/>
          </p:cNvSpPr>
          <p:nvPr>
            <p:ph type="sldNum" sz="quarter" idx="5"/>
          </p:nvPr>
        </p:nvSpPr>
        <p:spPr/>
        <p:txBody>
          <a:bodyPr/>
          <a:lstStyle/>
          <a:p>
            <a:fld id="{9F1D205D-7B4C-0347-A4BC-168C5951A487}" type="slidenum">
              <a:rPr lang="en-US" smtClean="0"/>
              <a:t>7</a:t>
            </a:fld>
            <a:endParaRPr lang="en-US"/>
          </a:p>
        </p:txBody>
      </p:sp>
    </p:spTree>
    <p:extLst>
      <p:ext uri="{BB962C8B-B14F-4D97-AF65-F5344CB8AC3E}">
        <p14:creationId xmlns:p14="http://schemas.microsoft.com/office/powerpoint/2010/main" val="42296469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just the planetary data did not cause any significant reduction in accuracy</a:t>
            </a:r>
          </a:p>
        </p:txBody>
      </p:sp>
      <p:sp>
        <p:nvSpPr>
          <p:cNvPr id="4" name="Slide Number Placeholder 3"/>
          <p:cNvSpPr>
            <a:spLocks noGrp="1"/>
          </p:cNvSpPr>
          <p:nvPr>
            <p:ph type="sldNum" sz="quarter" idx="5"/>
          </p:nvPr>
        </p:nvSpPr>
        <p:spPr/>
        <p:txBody>
          <a:bodyPr/>
          <a:lstStyle/>
          <a:p>
            <a:fld id="{9F1D205D-7B4C-0347-A4BC-168C5951A487}" type="slidenum">
              <a:rPr lang="en-US" smtClean="0"/>
              <a:t>8</a:t>
            </a:fld>
            <a:endParaRPr lang="en-US"/>
          </a:p>
        </p:txBody>
      </p:sp>
    </p:spTree>
    <p:extLst>
      <p:ext uri="{BB962C8B-B14F-4D97-AF65-F5344CB8AC3E}">
        <p14:creationId xmlns:p14="http://schemas.microsoft.com/office/powerpoint/2010/main" val="958424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use the model to make predictions on those objects that were labeled as candidates. We have no way to confirm this since these are still candidates but maybe this can tell us which ones are worth pursuing further first? Based on the initial proportion this seems wrong but given the high model accuracy this could be plausible. Also maybe conservative labeling is better? We don’t want to confirm planets without being 110% certain that they are. Better to remain skeptical for longer?</a:t>
            </a:r>
          </a:p>
        </p:txBody>
      </p:sp>
      <p:sp>
        <p:nvSpPr>
          <p:cNvPr id="4" name="Slide Number Placeholder 3"/>
          <p:cNvSpPr>
            <a:spLocks noGrp="1"/>
          </p:cNvSpPr>
          <p:nvPr>
            <p:ph type="sldNum" sz="quarter" idx="5"/>
          </p:nvPr>
        </p:nvSpPr>
        <p:spPr/>
        <p:txBody>
          <a:bodyPr/>
          <a:lstStyle/>
          <a:p>
            <a:fld id="{9F1D205D-7B4C-0347-A4BC-168C5951A487}" type="slidenum">
              <a:rPr lang="en-US" smtClean="0"/>
              <a:t>9</a:t>
            </a:fld>
            <a:endParaRPr lang="en-US"/>
          </a:p>
        </p:txBody>
      </p:sp>
    </p:spTree>
    <p:extLst>
      <p:ext uri="{BB962C8B-B14F-4D97-AF65-F5344CB8AC3E}">
        <p14:creationId xmlns:p14="http://schemas.microsoft.com/office/powerpoint/2010/main" val="7279803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Machine learning uses information given to it by humans to learn on its own and create a model, while deep learning is able to use internal methods to take given input and learn things about it without needing a human’s intervention. Most common simple type is a NN, which uses layers of neurons to mimic brain behavior. These are really kind of black box, since we don’t know exactly what transformations the model is doing at each step</a:t>
            </a:r>
          </a:p>
        </p:txBody>
      </p:sp>
      <p:sp>
        <p:nvSpPr>
          <p:cNvPr id="4" name="Slide Number Placeholder 3"/>
          <p:cNvSpPr>
            <a:spLocks noGrp="1"/>
          </p:cNvSpPr>
          <p:nvPr>
            <p:ph type="sldNum" sz="quarter" idx="5"/>
          </p:nvPr>
        </p:nvSpPr>
        <p:spPr/>
        <p:txBody>
          <a:bodyPr/>
          <a:lstStyle/>
          <a:p>
            <a:fld id="{9F1D205D-7B4C-0347-A4BC-168C5951A487}" type="slidenum">
              <a:rPr lang="en-US" smtClean="0"/>
              <a:t>10</a:t>
            </a:fld>
            <a:endParaRPr lang="en-US"/>
          </a:p>
        </p:txBody>
      </p:sp>
    </p:spTree>
    <p:extLst>
      <p:ext uri="{BB962C8B-B14F-4D97-AF65-F5344CB8AC3E}">
        <p14:creationId xmlns:p14="http://schemas.microsoft.com/office/powerpoint/2010/main" val="6610318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6F784-C22E-36D4-1ADD-98804B09F96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BAB2D8-B318-E634-D762-1DF219B61A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A8BAB8D-3145-4167-B796-CCFE994845B1}"/>
              </a:ext>
            </a:extLst>
          </p:cNvPr>
          <p:cNvSpPr>
            <a:spLocks noGrp="1"/>
          </p:cNvSpPr>
          <p:nvPr>
            <p:ph type="dt" sz="half" idx="10"/>
          </p:nvPr>
        </p:nvSpPr>
        <p:spPr/>
        <p:txBody>
          <a:bodyPr/>
          <a:lstStyle/>
          <a:p>
            <a:fld id="{EDC4EE2F-579C-4F4C-ADE9-7EF49873ED28}" type="datetimeFigureOut">
              <a:rPr lang="en-US" smtClean="0"/>
              <a:t>11/28/2023</a:t>
            </a:fld>
            <a:endParaRPr lang="en-US"/>
          </a:p>
        </p:txBody>
      </p:sp>
      <p:sp>
        <p:nvSpPr>
          <p:cNvPr id="5" name="Footer Placeholder 4">
            <a:extLst>
              <a:ext uri="{FF2B5EF4-FFF2-40B4-BE49-F238E27FC236}">
                <a16:creationId xmlns:a16="http://schemas.microsoft.com/office/drawing/2014/main" id="{B3E6C762-D666-CF3E-12BA-DF8A322D88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327D6-877A-A783-45A8-3AF5201BDF21}"/>
              </a:ext>
            </a:extLst>
          </p:cNvPr>
          <p:cNvSpPr>
            <a:spLocks noGrp="1"/>
          </p:cNvSpPr>
          <p:nvPr>
            <p:ph type="sldNum" sz="quarter" idx="12"/>
          </p:nvPr>
        </p:nvSpPr>
        <p:spPr/>
        <p:txBody>
          <a:bodyPr/>
          <a:lstStyle/>
          <a:p>
            <a:fld id="{8B9F0BEC-07D1-3346-B8AF-B7A2E254174B}" type="slidenum">
              <a:rPr lang="en-US" smtClean="0"/>
              <a:t>‹#›</a:t>
            </a:fld>
            <a:endParaRPr lang="en-US"/>
          </a:p>
        </p:txBody>
      </p:sp>
    </p:spTree>
    <p:extLst>
      <p:ext uri="{BB962C8B-B14F-4D97-AF65-F5344CB8AC3E}">
        <p14:creationId xmlns:p14="http://schemas.microsoft.com/office/powerpoint/2010/main" val="39571611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53708-5CA9-28C3-259B-BC57A3045E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DB17CC4-676C-5329-2EB0-A88BCA140B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5DE1E7-0452-1D3B-CB19-FD903636A163}"/>
              </a:ext>
            </a:extLst>
          </p:cNvPr>
          <p:cNvSpPr>
            <a:spLocks noGrp="1"/>
          </p:cNvSpPr>
          <p:nvPr>
            <p:ph type="dt" sz="half" idx="10"/>
          </p:nvPr>
        </p:nvSpPr>
        <p:spPr/>
        <p:txBody>
          <a:bodyPr/>
          <a:lstStyle/>
          <a:p>
            <a:fld id="{EDC4EE2F-579C-4F4C-ADE9-7EF49873ED28}" type="datetimeFigureOut">
              <a:rPr lang="en-US" smtClean="0"/>
              <a:t>11/28/2023</a:t>
            </a:fld>
            <a:endParaRPr lang="en-US"/>
          </a:p>
        </p:txBody>
      </p:sp>
      <p:sp>
        <p:nvSpPr>
          <p:cNvPr id="5" name="Footer Placeholder 4">
            <a:extLst>
              <a:ext uri="{FF2B5EF4-FFF2-40B4-BE49-F238E27FC236}">
                <a16:creationId xmlns:a16="http://schemas.microsoft.com/office/drawing/2014/main" id="{5A56423A-D0B7-0BCF-0183-CAAB5BE21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8E3EEB-370D-BFD8-72DA-1A54C9BC9633}"/>
              </a:ext>
            </a:extLst>
          </p:cNvPr>
          <p:cNvSpPr>
            <a:spLocks noGrp="1"/>
          </p:cNvSpPr>
          <p:nvPr>
            <p:ph type="sldNum" sz="quarter" idx="12"/>
          </p:nvPr>
        </p:nvSpPr>
        <p:spPr/>
        <p:txBody>
          <a:bodyPr/>
          <a:lstStyle/>
          <a:p>
            <a:fld id="{8B9F0BEC-07D1-3346-B8AF-B7A2E254174B}" type="slidenum">
              <a:rPr lang="en-US" smtClean="0"/>
              <a:t>‹#›</a:t>
            </a:fld>
            <a:endParaRPr lang="en-US"/>
          </a:p>
        </p:txBody>
      </p:sp>
    </p:spTree>
    <p:extLst>
      <p:ext uri="{BB962C8B-B14F-4D97-AF65-F5344CB8AC3E}">
        <p14:creationId xmlns:p14="http://schemas.microsoft.com/office/powerpoint/2010/main" val="577046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439D70-207D-E40F-DA9A-647CE88EF5C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53823BC-BD32-F7FF-E296-A8CDCA681D3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86F036-5D55-471A-2D3E-11A7FCA7450A}"/>
              </a:ext>
            </a:extLst>
          </p:cNvPr>
          <p:cNvSpPr>
            <a:spLocks noGrp="1"/>
          </p:cNvSpPr>
          <p:nvPr>
            <p:ph type="dt" sz="half" idx="10"/>
          </p:nvPr>
        </p:nvSpPr>
        <p:spPr/>
        <p:txBody>
          <a:bodyPr/>
          <a:lstStyle/>
          <a:p>
            <a:fld id="{EDC4EE2F-579C-4F4C-ADE9-7EF49873ED28}" type="datetimeFigureOut">
              <a:rPr lang="en-US" smtClean="0"/>
              <a:t>11/28/2023</a:t>
            </a:fld>
            <a:endParaRPr lang="en-US"/>
          </a:p>
        </p:txBody>
      </p:sp>
      <p:sp>
        <p:nvSpPr>
          <p:cNvPr id="5" name="Footer Placeholder 4">
            <a:extLst>
              <a:ext uri="{FF2B5EF4-FFF2-40B4-BE49-F238E27FC236}">
                <a16:creationId xmlns:a16="http://schemas.microsoft.com/office/drawing/2014/main" id="{89811A49-17E2-B3D7-8187-72A6620125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3A8BB9-CC6D-03D5-0FCD-97029ABD74E7}"/>
              </a:ext>
            </a:extLst>
          </p:cNvPr>
          <p:cNvSpPr>
            <a:spLocks noGrp="1"/>
          </p:cNvSpPr>
          <p:nvPr>
            <p:ph type="sldNum" sz="quarter" idx="12"/>
          </p:nvPr>
        </p:nvSpPr>
        <p:spPr/>
        <p:txBody>
          <a:bodyPr/>
          <a:lstStyle/>
          <a:p>
            <a:fld id="{8B9F0BEC-07D1-3346-B8AF-B7A2E254174B}" type="slidenum">
              <a:rPr lang="en-US" smtClean="0"/>
              <a:t>‹#›</a:t>
            </a:fld>
            <a:endParaRPr lang="en-US"/>
          </a:p>
        </p:txBody>
      </p:sp>
    </p:spTree>
    <p:extLst>
      <p:ext uri="{BB962C8B-B14F-4D97-AF65-F5344CB8AC3E}">
        <p14:creationId xmlns:p14="http://schemas.microsoft.com/office/powerpoint/2010/main" val="3230942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B0E58-4D18-CFF7-FD02-79E716A0E5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BF77E9-40FE-90AA-11B8-2179DC46F5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2D3EAF-75D6-4645-98D6-74483F48E702}"/>
              </a:ext>
            </a:extLst>
          </p:cNvPr>
          <p:cNvSpPr>
            <a:spLocks noGrp="1"/>
          </p:cNvSpPr>
          <p:nvPr>
            <p:ph type="dt" sz="half" idx="10"/>
          </p:nvPr>
        </p:nvSpPr>
        <p:spPr/>
        <p:txBody>
          <a:bodyPr/>
          <a:lstStyle/>
          <a:p>
            <a:fld id="{EDC4EE2F-579C-4F4C-ADE9-7EF49873ED28}" type="datetimeFigureOut">
              <a:rPr lang="en-US" smtClean="0"/>
              <a:t>11/28/2023</a:t>
            </a:fld>
            <a:endParaRPr lang="en-US"/>
          </a:p>
        </p:txBody>
      </p:sp>
      <p:sp>
        <p:nvSpPr>
          <p:cNvPr id="5" name="Footer Placeholder 4">
            <a:extLst>
              <a:ext uri="{FF2B5EF4-FFF2-40B4-BE49-F238E27FC236}">
                <a16:creationId xmlns:a16="http://schemas.microsoft.com/office/drawing/2014/main" id="{1567A33A-C2E6-CA8B-D35C-EBBF18FAB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C83CFC-84B8-C524-6561-F03A755E8FF2}"/>
              </a:ext>
            </a:extLst>
          </p:cNvPr>
          <p:cNvSpPr>
            <a:spLocks noGrp="1"/>
          </p:cNvSpPr>
          <p:nvPr>
            <p:ph type="sldNum" sz="quarter" idx="12"/>
          </p:nvPr>
        </p:nvSpPr>
        <p:spPr/>
        <p:txBody>
          <a:bodyPr/>
          <a:lstStyle/>
          <a:p>
            <a:fld id="{8B9F0BEC-07D1-3346-B8AF-B7A2E254174B}" type="slidenum">
              <a:rPr lang="en-US" smtClean="0"/>
              <a:t>‹#›</a:t>
            </a:fld>
            <a:endParaRPr lang="en-US"/>
          </a:p>
        </p:txBody>
      </p:sp>
    </p:spTree>
    <p:extLst>
      <p:ext uri="{BB962C8B-B14F-4D97-AF65-F5344CB8AC3E}">
        <p14:creationId xmlns:p14="http://schemas.microsoft.com/office/powerpoint/2010/main" val="21747262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9D8C20-C6FC-D202-6594-8C53E75A84C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1101546-152C-BDBD-46FF-A2936E87DD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B89093-C0D0-BB81-7057-52625AFA5998}"/>
              </a:ext>
            </a:extLst>
          </p:cNvPr>
          <p:cNvSpPr>
            <a:spLocks noGrp="1"/>
          </p:cNvSpPr>
          <p:nvPr>
            <p:ph type="dt" sz="half" idx="10"/>
          </p:nvPr>
        </p:nvSpPr>
        <p:spPr/>
        <p:txBody>
          <a:bodyPr/>
          <a:lstStyle/>
          <a:p>
            <a:fld id="{EDC4EE2F-579C-4F4C-ADE9-7EF49873ED28}" type="datetimeFigureOut">
              <a:rPr lang="en-US" smtClean="0"/>
              <a:t>11/28/2023</a:t>
            </a:fld>
            <a:endParaRPr lang="en-US"/>
          </a:p>
        </p:txBody>
      </p:sp>
      <p:sp>
        <p:nvSpPr>
          <p:cNvPr id="5" name="Footer Placeholder 4">
            <a:extLst>
              <a:ext uri="{FF2B5EF4-FFF2-40B4-BE49-F238E27FC236}">
                <a16:creationId xmlns:a16="http://schemas.microsoft.com/office/drawing/2014/main" id="{BBCB3928-387F-8532-7E55-616099203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65432-3AC8-0CA5-4480-52898C9758A1}"/>
              </a:ext>
            </a:extLst>
          </p:cNvPr>
          <p:cNvSpPr>
            <a:spLocks noGrp="1"/>
          </p:cNvSpPr>
          <p:nvPr>
            <p:ph type="sldNum" sz="quarter" idx="12"/>
          </p:nvPr>
        </p:nvSpPr>
        <p:spPr/>
        <p:txBody>
          <a:bodyPr/>
          <a:lstStyle/>
          <a:p>
            <a:fld id="{8B9F0BEC-07D1-3346-B8AF-B7A2E254174B}" type="slidenum">
              <a:rPr lang="en-US" smtClean="0"/>
              <a:t>‹#›</a:t>
            </a:fld>
            <a:endParaRPr lang="en-US"/>
          </a:p>
        </p:txBody>
      </p:sp>
    </p:spTree>
    <p:extLst>
      <p:ext uri="{BB962C8B-B14F-4D97-AF65-F5344CB8AC3E}">
        <p14:creationId xmlns:p14="http://schemas.microsoft.com/office/powerpoint/2010/main" val="34401513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50F90-29AB-2CF1-38A7-D120ACC8D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42BD35-046C-2330-F2B4-870B460FFC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D2FA69-A4FE-6DEF-F197-1C36BEF48B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E92321D-A05E-8925-3998-D8810C1C3479}"/>
              </a:ext>
            </a:extLst>
          </p:cNvPr>
          <p:cNvSpPr>
            <a:spLocks noGrp="1"/>
          </p:cNvSpPr>
          <p:nvPr>
            <p:ph type="dt" sz="half" idx="10"/>
          </p:nvPr>
        </p:nvSpPr>
        <p:spPr/>
        <p:txBody>
          <a:bodyPr/>
          <a:lstStyle/>
          <a:p>
            <a:fld id="{EDC4EE2F-579C-4F4C-ADE9-7EF49873ED28}" type="datetimeFigureOut">
              <a:rPr lang="en-US" smtClean="0"/>
              <a:t>11/28/2023</a:t>
            </a:fld>
            <a:endParaRPr lang="en-US"/>
          </a:p>
        </p:txBody>
      </p:sp>
      <p:sp>
        <p:nvSpPr>
          <p:cNvPr id="6" name="Footer Placeholder 5">
            <a:extLst>
              <a:ext uri="{FF2B5EF4-FFF2-40B4-BE49-F238E27FC236}">
                <a16:creationId xmlns:a16="http://schemas.microsoft.com/office/drawing/2014/main" id="{AB298127-0830-575F-E0B7-33ABCC80DF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EB53F9-E6DD-296C-D0F6-D92E0803769E}"/>
              </a:ext>
            </a:extLst>
          </p:cNvPr>
          <p:cNvSpPr>
            <a:spLocks noGrp="1"/>
          </p:cNvSpPr>
          <p:nvPr>
            <p:ph type="sldNum" sz="quarter" idx="12"/>
          </p:nvPr>
        </p:nvSpPr>
        <p:spPr/>
        <p:txBody>
          <a:bodyPr/>
          <a:lstStyle/>
          <a:p>
            <a:fld id="{8B9F0BEC-07D1-3346-B8AF-B7A2E254174B}" type="slidenum">
              <a:rPr lang="en-US" smtClean="0"/>
              <a:t>‹#›</a:t>
            </a:fld>
            <a:endParaRPr lang="en-US"/>
          </a:p>
        </p:txBody>
      </p:sp>
    </p:spTree>
    <p:extLst>
      <p:ext uri="{BB962C8B-B14F-4D97-AF65-F5344CB8AC3E}">
        <p14:creationId xmlns:p14="http://schemas.microsoft.com/office/powerpoint/2010/main" val="382760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21B2-4765-AA93-D4F5-45FC7E9C0B6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06428D-D1EC-FACD-184B-1948885FC2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5BA356-A1E3-618C-36FC-AD90E6A654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1AFE246-6883-58DB-0832-25FD4C9D37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54450D-6426-DB33-4CF8-904419C634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73A4B23-0B63-E844-2BE6-E9F1B09B353B}"/>
              </a:ext>
            </a:extLst>
          </p:cNvPr>
          <p:cNvSpPr>
            <a:spLocks noGrp="1"/>
          </p:cNvSpPr>
          <p:nvPr>
            <p:ph type="dt" sz="half" idx="10"/>
          </p:nvPr>
        </p:nvSpPr>
        <p:spPr/>
        <p:txBody>
          <a:bodyPr/>
          <a:lstStyle/>
          <a:p>
            <a:fld id="{EDC4EE2F-579C-4F4C-ADE9-7EF49873ED28}" type="datetimeFigureOut">
              <a:rPr lang="en-US" smtClean="0"/>
              <a:t>11/28/2023</a:t>
            </a:fld>
            <a:endParaRPr lang="en-US"/>
          </a:p>
        </p:txBody>
      </p:sp>
      <p:sp>
        <p:nvSpPr>
          <p:cNvPr id="8" name="Footer Placeholder 7">
            <a:extLst>
              <a:ext uri="{FF2B5EF4-FFF2-40B4-BE49-F238E27FC236}">
                <a16:creationId xmlns:a16="http://schemas.microsoft.com/office/drawing/2014/main" id="{794DA499-C7C8-6162-C3D8-B44B88317B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78E230C-2A4E-CC7D-2F5C-B82389FC8ED2}"/>
              </a:ext>
            </a:extLst>
          </p:cNvPr>
          <p:cNvSpPr>
            <a:spLocks noGrp="1"/>
          </p:cNvSpPr>
          <p:nvPr>
            <p:ph type="sldNum" sz="quarter" idx="12"/>
          </p:nvPr>
        </p:nvSpPr>
        <p:spPr/>
        <p:txBody>
          <a:bodyPr/>
          <a:lstStyle/>
          <a:p>
            <a:fld id="{8B9F0BEC-07D1-3346-B8AF-B7A2E254174B}" type="slidenum">
              <a:rPr lang="en-US" smtClean="0"/>
              <a:t>‹#›</a:t>
            </a:fld>
            <a:endParaRPr lang="en-US"/>
          </a:p>
        </p:txBody>
      </p:sp>
    </p:spTree>
    <p:extLst>
      <p:ext uri="{BB962C8B-B14F-4D97-AF65-F5344CB8AC3E}">
        <p14:creationId xmlns:p14="http://schemas.microsoft.com/office/powerpoint/2010/main" val="2008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663967-3DBB-3D35-AB28-99C708CFD4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AF60C26-70D8-AC4D-25CB-F3EF440311F3}"/>
              </a:ext>
            </a:extLst>
          </p:cNvPr>
          <p:cNvSpPr>
            <a:spLocks noGrp="1"/>
          </p:cNvSpPr>
          <p:nvPr>
            <p:ph type="dt" sz="half" idx="10"/>
          </p:nvPr>
        </p:nvSpPr>
        <p:spPr/>
        <p:txBody>
          <a:bodyPr/>
          <a:lstStyle/>
          <a:p>
            <a:fld id="{EDC4EE2F-579C-4F4C-ADE9-7EF49873ED28}" type="datetimeFigureOut">
              <a:rPr lang="en-US" smtClean="0"/>
              <a:t>11/28/2023</a:t>
            </a:fld>
            <a:endParaRPr lang="en-US"/>
          </a:p>
        </p:txBody>
      </p:sp>
      <p:sp>
        <p:nvSpPr>
          <p:cNvPr id="4" name="Footer Placeholder 3">
            <a:extLst>
              <a:ext uri="{FF2B5EF4-FFF2-40B4-BE49-F238E27FC236}">
                <a16:creationId xmlns:a16="http://schemas.microsoft.com/office/drawing/2014/main" id="{BF3E1572-A5E4-77CE-203B-5DA2CDD40A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A9B64E0-48A6-C11D-B61F-35E8A94E6681}"/>
              </a:ext>
            </a:extLst>
          </p:cNvPr>
          <p:cNvSpPr>
            <a:spLocks noGrp="1"/>
          </p:cNvSpPr>
          <p:nvPr>
            <p:ph type="sldNum" sz="quarter" idx="12"/>
          </p:nvPr>
        </p:nvSpPr>
        <p:spPr/>
        <p:txBody>
          <a:bodyPr/>
          <a:lstStyle/>
          <a:p>
            <a:fld id="{8B9F0BEC-07D1-3346-B8AF-B7A2E254174B}" type="slidenum">
              <a:rPr lang="en-US" smtClean="0"/>
              <a:t>‹#›</a:t>
            </a:fld>
            <a:endParaRPr lang="en-US"/>
          </a:p>
        </p:txBody>
      </p:sp>
    </p:spTree>
    <p:extLst>
      <p:ext uri="{BB962C8B-B14F-4D97-AF65-F5344CB8AC3E}">
        <p14:creationId xmlns:p14="http://schemas.microsoft.com/office/powerpoint/2010/main" val="41112008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18C264-EAAA-2470-CC6D-F76D9C09C6C9}"/>
              </a:ext>
            </a:extLst>
          </p:cNvPr>
          <p:cNvSpPr>
            <a:spLocks noGrp="1"/>
          </p:cNvSpPr>
          <p:nvPr>
            <p:ph type="dt" sz="half" idx="10"/>
          </p:nvPr>
        </p:nvSpPr>
        <p:spPr/>
        <p:txBody>
          <a:bodyPr/>
          <a:lstStyle/>
          <a:p>
            <a:fld id="{EDC4EE2F-579C-4F4C-ADE9-7EF49873ED28}" type="datetimeFigureOut">
              <a:rPr lang="en-US" smtClean="0"/>
              <a:t>11/28/2023</a:t>
            </a:fld>
            <a:endParaRPr lang="en-US"/>
          </a:p>
        </p:txBody>
      </p:sp>
      <p:sp>
        <p:nvSpPr>
          <p:cNvPr id="3" name="Footer Placeholder 2">
            <a:extLst>
              <a:ext uri="{FF2B5EF4-FFF2-40B4-BE49-F238E27FC236}">
                <a16:creationId xmlns:a16="http://schemas.microsoft.com/office/drawing/2014/main" id="{F84686F4-2D54-B9C5-4730-D6CF91B1A16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6587206-F797-6104-22C0-6F6C7B93B1AD}"/>
              </a:ext>
            </a:extLst>
          </p:cNvPr>
          <p:cNvSpPr>
            <a:spLocks noGrp="1"/>
          </p:cNvSpPr>
          <p:nvPr>
            <p:ph type="sldNum" sz="quarter" idx="12"/>
          </p:nvPr>
        </p:nvSpPr>
        <p:spPr/>
        <p:txBody>
          <a:bodyPr/>
          <a:lstStyle/>
          <a:p>
            <a:fld id="{8B9F0BEC-07D1-3346-B8AF-B7A2E254174B}" type="slidenum">
              <a:rPr lang="en-US" smtClean="0"/>
              <a:t>‹#›</a:t>
            </a:fld>
            <a:endParaRPr lang="en-US"/>
          </a:p>
        </p:txBody>
      </p:sp>
    </p:spTree>
    <p:extLst>
      <p:ext uri="{BB962C8B-B14F-4D97-AF65-F5344CB8AC3E}">
        <p14:creationId xmlns:p14="http://schemas.microsoft.com/office/powerpoint/2010/main" val="1183831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FD4EA-E4D1-A5FF-8BA2-2531CB771C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1FD7BED-C75C-1F4B-440E-C3F3210224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60AE1C2-0806-6FD1-0C5F-43B20905E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E6958C2-936F-E036-F600-35F7856805A7}"/>
              </a:ext>
            </a:extLst>
          </p:cNvPr>
          <p:cNvSpPr>
            <a:spLocks noGrp="1"/>
          </p:cNvSpPr>
          <p:nvPr>
            <p:ph type="dt" sz="half" idx="10"/>
          </p:nvPr>
        </p:nvSpPr>
        <p:spPr/>
        <p:txBody>
          <a:bodyPr/>
          <a:lstStyle/>
          <a:p>
            <a:fld id="{EDC4EE2F-579C-4F4C-ADE9-7EF49873ED28}" type="datetimeFigureOut">
              <a:rPr lang="en-US" smtClean="0"/>
              <a:t>11/28/2023</a:t>
            </a:fld>
            <a:endParaRPr lang="en-US"/>
          </a:p>
        </p:txBody>
      </p:sp>
      <p:sp>
        <p:nvSpPr>
          <p:cNvPr id="6" name="Footer Placeholder 5">
            <a:extLst>
              <a:ext uri="{FF2B5EF4-FFF2-40B4-BE49-F238E27FC236}">
                <a16:creationId xmlns:a16="http://schemas.microsoft.com/office/drawing/2014/main" id="{932268C3-E0A4-F984-4BF6-AA346FD1AB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8A2CF3-3137-2114-1675-C2360DC3EA6C}"/>
              </a:ext>
            </a:extLst>
          </p:cNvPr>
          <p:cNvSpPr>
            <a:spLocks noGrp="1"/>
          </p:cNvSpPr>
          <p:nvPr>
            <p:ph type="sldNum" sz="quarter" idx="12"/>
          </p:nvPr>
        </p:nvSpPr>
        <p:spPr/>
        <p:txBody>
          <a:bodyPr/>
          <a:lstStyle/>
          <a:p>
            <a:fld id="{8B9F0BEC-07D1-3346-B8AF-B7A2E254174B}" type="slidenum">
              <a:rPr lang="en-US" smtClean="0"/>
              <a:t>‹#›</a:t>
            </a:fld>
            <a:endParaRPr lang="en-US"/>
          </a:p>
        </p:txBody>
      </p:sp>
    </p:spTree>
    <p:extLst>
      <p:ext uri="{BB962C8B-B14F-4D97-AF65-F5344CB8AC3E}">
        <p14:creationId xmlns:p14="http://schemas.microsoft.com/office/powerpoint/2010/main" val="685387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50E29-5472-D586-55EB-71F584122F8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43897F9-8AC2-E579-3D3D-8E8C58D66B1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81942F-83B7-4714-0626-F92E293A828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C18F7F-C2DA-A188-97A1-3B9077D0A3EB}"/>
              </a:ext>
            </a:extLst>
          </p:cNvPr>
          <p:cNvSpPr>
            <a:spLocks noGrp="1"/>
          </p:cNvSpPr>
          <p:nvPr>
            <p:ph type="dt" sz="half" idx="10"/>
          </p:nvPr>
        </p:nvSpPr>
        <p:spPr/>
        <p:txBody>
          <a:bodyPr/>
          <a:lstStyle/>
          <a:p>
            <a:fld id="{EDC4EE2F-579C-4F4C-ADE9-7EF49873ED28}" type="datetimeFigureOut">
              <a:rPr lang="en-US" smtClean="0"/>
              <a:t>11/28/2023</a:t>
            </a:fld>
            <a:endParaRPr lang="en-US"/>
          </a:p>
        </p:txBody>
      </p:sp>
      <p:sp>
        <p:nvSpPr>
          <p:cNvPr id="6" name="Footer Placeholder 5">
            <a:extLst>
              <a:ext uri="{FF2B5EF4-FFF2-40B4-BE49-F238E27FC236}">
                <a16:creationId xmlns:a16="http://schemas.microsoft.com/office/drawing/2014/main" id="{31383AFD-795A-AC0C-99AF-9AD0DC42AE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0E5907-F2C1-D294-C2DA-8C395B5AA109}"/>
              </a:ext>
            </a:extLst>
          </p:cNvPr>
          <p:cNvSpPr>
            <a:spLocks noGrp="1"/>
          </p:cNvSpPr>
          <p:nvPr>
            <p:ph type="sldNum" sz="quarter" idx="12"/>
          </p:nvPr>
        </p:nvSpPr>
        <p:spPr/>
        <p:txBody>
          <a:bodyPr/>
          <a:lstStyle/>
          <a:p>
            <a:fld id="{8B9F0BEC-07D1-3346-B8AF-B7A2E254174B}" type="slidenum">
              <a:rPr lang="en-US" smtClean="0"/>
              <a:t>‹#›</a:t>
            </a:fld>
            <a:endParaRPr lang="en-US"/>
          </a:p>
        </p:txBody>
      </p:sp>
    </p:spTree>
    <p:extLst>
      <p:ext uri="{BB962C8B-B14F-4D97-AF65-F5344CB8AC3E}">
        <p14:creationId xmlns:p14="http://schemas.microsoft.com/office/powerpoint/2010/main" val="4295403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AB5ECA-996F-9A14-0177-EDCC9378933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360FA3F-74F0-380A-DEB7-8C4216902A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FE8B3F-9020-C238-2D0F-E6080C5DDE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C4EE2F-579C-4F4C-ADE9-7EF49873ED28}" type="datetimeFigureOut">
              <a:rPr lang="en-US" smtClean="0"/>
              <a:t>11/28/2023</a:t>
            </a:fld>
            <a:endParaRPr lang="en-US"/>
          </a:p>
        </p:txBody>
      </p:sp>
      <p:sp>
        <p:nvSpPr>
          <p:cNvPr id="5" name="Footer Placeholder 4">
            <a:extLst>
              <a:ext uri="{FF2B5EF4-FFF2-40B4-BE49-F238E27FC236}">
                <a16:creationId xmlns:a16="http://schemas.microsoft.com/office/drawing/2014/main" id="{B0AEC051-663D-DCDC-4D01-472E377C8D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61447BB-4FD7-376D-F880-95280ADA8D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9F0BEC-07D1-3346-B8AF-B7A2E254174B}" type="slidenum">
              <a:rPr lang="en-US" smtClean="0"/>
              <a:t>‹#›</a:t>
            </a:fld>
            <a:endParaRPr lang="en-US"/>
          </a:p>
        </p:txBody>
      </p:sp>
    </p:spTree>
    <p:extLst>
      <p:ext uri="{BB962C8B-B14F-4D97-AF65-F5344CB8AC3E}">
        <p14:creationId xmlns:p14="http://schemas.microsoft.com/office/powerpoint/2010/main" val="27228921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llustration of the planet-finding space telescope, Kepler, from NASA.">
            <a:extLst>
              <a:ext uri="{FF2B5EF4-FFF2-40B4-BE49-F238E27FC236}">
                <a16:creationId xmlns:a16="http://schemas.microsoft.com/office/drawing/2014/main" id="{AF0CE133-4953-0EAC-4EDB-35B308699183}"/>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6476" y="-257503"/>
            <a:ext cx="12198476" cy="711550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B8FB3E6-F513-4B8D-3C40-DFB259C9AE0F}"/>
              </a:ext>
            </a:extLst>
          </p:cNvPr>
          <p:cNvSpPr txBox="1"/>
          <p:nvPr/>
        </p:nvSpPr>
        <p:spPr>
          <a:xfrm>
            <a:off x="1198180" y="4175235"/>
            <a:ext cx="10899228" cy="1938992"/>
          </a:xfrm>
          <a:prstGeom prst="rect">
            <a:avLst/>
          </a:prstGeom>
          <a:noFill/>
        </p:spPr>
        <p:txBody>
          <a:bodyPr wrap="square" rtlCol="0">
            <a:spAutoFit/>
          </a:bodyPr>
          <a:lstStyle/>
          <a:p>
            <a:pPr algn="r"/>
            <a:r>
              <a:rPr lang="en-US" sz="3600" b="1" dirty="0">
                <a:latin typeface="Calisto MT" panose="02040603050505030304" pitchFamily="18" charset="77"/>
              </a:rPr>
              <a:t>Binary Classification of Kepler Objects of Interest with Supervised Machine &amp; Deep Learning Methods</a:t>
            </a:r>
          </a:p>
          <a:p>
            <a:pPr algn="r"/>
            <a:r>
              <a:rPr lang="en-US" sz="2400" b="1" dirty="0" err="1">
                <a:latin typeface="Calisto MT" panose="02040603050505030304" pitchFamily="18" charset="77"/>
              </a:rPr>
              <a:t>Lelia</a:t>
            </a:r>
            <a:r>
              <a:rPr lang="en-US" sz="2400" b="1" dirty="0">
                <a:latin typeface="Calisto MT" panose="02040603050505030304" pitchFamily="18" charset="77"/>
              </a:rPr>
              <a:t> Deville</a:t>
            </a:r>
          </a:p>
          <a:p>
            <a:pPr algn="r"/>
            <a:r>
              <a:rPr lang="en-US" sz="2400" b="1" dirty="0">
                <a:latin typeface="Calisto MT" panose="02040603050505030304" pitchFamily="18" charset="77"/>
              </a:rPr>
              <a:t>Systems Engineering – Mechanical Concentration, PhD Student</a:t>
            </a:r>
            <a:endParaRPr lang="en-US" sz="2000" b="1" dirty="0">
              <a:latin typeface="Calisto MT" panose="02040603050505030304" pitchFamily="18" charset="77"/>
            </a:endParaRPr>
          </a:p>
        </p:txBody>
      </p:sp>
    </p:spTree>
    <p:extLst>
      <p:ext uri="{BB962C8B-B14F-4D97-AF65-F5344CB8AC3E}">
        <p14:creationId xmlns:p14="http://schemas.microsoft.com/office/powerpoint/2010/main" val="11334394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0CF554C-55A5-95BC-351D-8E2E36623BF2}"/>
              </a:ext>
            </a:extLst>
          </p:cNvPr>
          <p:cNvSpPr txBox="1"/>
          <p:nvPr/>
        </p:nvSpPr>
        <p:spPr>
          <a:xfrm>
            <a:off x="176192" y="262764"/>
            <a:ext cx="6149774" cy="4062266"/>
          </a:xfrm>
          <a:prstGeom prst="rect">
            <a:avLst/>
          </a:prstGeom>
          <a:noFill/>
        </p:spPr>
        <p:txBody>
          <a:bodyPr wrap="square" rtlCol="0">
            <a:spAutoFit/>
          </a:bodyPr>
          <a:lstStyle/>
          <a:p>
            <a:pPr>
              <a:lnSpc>
                <a:spcPct val="200000"/>
              </a:lnSpc>
            </a:pPr>
            <a:r>
              <a:rPr lang="en-US" sz="3200" b="1" dirty="0">
                <a:latin typeface="Calisto MT" panose="02040603050505030304" pitchFamily="18" charset="77"/>
              </a:rPr>
              <a:t>Deep learning: About the model</a:t>
            </a:r>
          </a:p>
          <a:p>
            <a:pPr marL="285750" indent="-285750">
              <a:lnSpc>
                <a:spcPct val="200000"/>
              </a:lnSpc>
              <a:buFont typeface="Arial" panose="020B0604020202020204" pitchFamily="34" charset="0"/>
              <a:buChar char="•"/>
            </a:pPr>
            <a:r>
              <a:rPr lang="en-US" sz="2000" dirty="0">
                <a:latin typeface="Calisto MT" panose="02040603050505030304" pitchFamily="18" charset="77"/>
              </a:rPr>
              <a:t>Wanted to try a simple Deep Learning Model </a:t>
            </a:r>
          </a:p>
          <a:p>
            <a:pPr marL="285750" indent="-285750">
              <a:lnSpc>
                <a:spcPct val="200000"/>
              </a:lnSpc>
              <a:buFont typeface="Arial" panose="020B0604020202020204" pitchFamily="34" charset="0"/>
              <a:buChar char="•"/>
            </a:pPr>
            <a:r>
              <a:rPr lang="en-US" sz="2000" dirty="0">
                <a:latin typeface="Calisto MT" panose="02040603050505030304" pitchFamily="18" charset="77"/>
              </a:rPr>
              <a:t>Machine Learning vs Deep Learning</a:t>
            </a:r>
          </a:p>
          <a:p>
            <a:pPr marL="285750" indent="-285750">
              <a:lnSpc>
                <a:spcPct val="200000"/>
              </a:lnSpc>
              <a:buFont typeface="Arial" panose="020B0604020202020204" pitchFamily="34" charset="0"/>
              <a:buChar char="•"/>
            </a:pPr>
            <a:r>
              <a:rPr lang="en-US" sz="2000" dirty="0">
                <a:latin typeface="Calisto MT" panose="02040603050505030304" pitchFamily="18" charset="77"/>
              </a:rPr>
              <a:t>Neural Network with only 2 hidden layers</a:t>
            </a:r>
          </a:p>
          <a:p>
            <a:pPr marL="285750" indent="-285750">
              <a:lnSpc>
                <a:spcPct val="200000"/>
              </a:lnSpc>
              <a:buFont typeface="Arial" panose="020B0604020202020204" pitchFamily="34" charset="0"/>
              <a:buChar char="•"/>
            </a:pPr>
            <a:r>
              <a:rPr lang="en-US" sz="2000" dirty="0">
                <a:latin typeface="Calisto MT" panose="02040603050505030304" pitchFamily="18" charset="77"/>
              </a:rPr>
              <a:t>‘Black Box’ Model</a:t>
            </a:r>
          </a:p>
          <a:p>
            <a:pPr marL="285750" indent="-285750">
              <a:lnSpc>
                <a:spcPct val="200000"/>
              </a:lnSpc>
              <a:buFont typeface="Arial" panose="020B0604020202020204" pitchFamily="34" charset="0"/>
              <a:buChar char="•"/>
            </a:pPr>
            <a:endParaRPr lang="en-US" sz="2000" dirty="0">
              <a:latin typeface="Calisto MT" panose="02040603050505030304" pitchFamily="18" charset="77"/>
            </a:endParaRPr>
          </a:p>
        </p:txBody>
      </p:sp>
      <p:pic>
        <p:nvPicPr>
          <p:cNvPr id="8194" name="Picture 2" descr="Neural Network: Architecture, Components &amp; Top Algorithms | upGrad blog">
            <a:extLst>
              <a:ext uri="{FF2B5EF4-FFF2-40B4-BE49-F238E27FC236}">
                <a16:creationId xmlns:a16="http://schemas.microsoft.com/office/drawing/2014/main" id="{1F47EE3A-63DB-AF73-9B64-7437929A6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7656" y="1394539"/>
            <a:ext cx="6222059" cy="4068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968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9AF6E421-706C-4F19-9003-1226A454ECFE}"/>
              </a:ext>
            </a:extLst>
          </p:cNvPr>
          <p:cNvGrpSpPr/>
          <p:nvPr/>
        </p:nvGrpSpPr>
        <p:grpSpPr>
          <a:xfrm>
            <a:off x="-1" y="445738"/>
            <a:ext cx="12219599" cy="5849959"/>
            <a:chOff x="-1" y="445738"/>
            <a:chExt cx="12219599" cy="5849959"/>
          </a:xfrm>
        </p:grpSpPr>
        <p:pic>
          <p:nvPicPr>
            <p:cNvPr id="6" name="Picture 5" descr="A graph showing the loss of a stock market&#10;&#10;Description automatically generated">
              <a:extLst>
                <a:ext uri="{FF2B5EF4-FFF2-40B4-BE49-F238E27FC236}">
                  <a16:creationId xmlns:a16="http://schemas.microsoft.com/office/drawing/2014/main" id="{EF745C5F-F23E-4F7D-0411-8324F3310D5A}"/>
                </a:ext>
              </a:extLst>
            </p:cNvPr>
            <p:cNvPicPr>
              <a:picLocks noChangeAspect="1"/>
            </p:cNvPicPr>
            <p:nvPr/>
          </p:nvPicPr>
          <p:blipFill>
            <a:blip r:embed="rId3"/>
            <a:stretch>
              <a:fillRect/>
            </a:stretch>
          </p:blipFill>
          <p:spPr>
            <a:xfrm>
              <a:off x="-1" y="609972"/>
              <a:ext cx="12219599" cy="5685725"/>
            </a:xfrm>
            <a:prstGeom prst="rect">
              <a:avLst/>
            </a:prstGeom>
          </p:spPr>
        </p:pic>
        <p:pic>
          <p:nvPicPr>
            <p:cNvPr id="8" name="Picture 7">
              <a:extLst>
                <a:ext uri="{FF2B5EF4-FFF2-40B4-BE49-F238E27FC236}">
                  <a16:creationId xmlns:a16="http://schemas.microsoft.com/office/drawing/2014/main" id="{381DBBF8-81DF-42D1-F815-C291BEC83517}"/>
                </a:ext>
              </a:extLst>
            </p:cNvPr>
            <p:cNvPicPr>
              <a:picLocks noChangeAspect="1"/>
            </p:cNvPicPr>
            <p:nvPr/>
          </p:nvPicPr>
          <p:blipFill>
            <a:blip r:embed="rId4"/>
            <a:stretch>
              <a:fillRect/>
            </a:stretch>
          </p:blipFill>
          <p:spPr>
            <a:xfrm>
              <a:off x="363144" y="445738"/>
              <a:ext cx="11828856" cy="233130"/>
            </a:xfrm>
            <a:prstGeom prst="rect">
              <a:avLst/>
            </a:prstGeom>
          </p:spPr>
        </p:pic>
      </p:grpSp>
    </p:spTree>
    <p:extLst>
      <p:ext uri="{BB962C8B-B14F-4D97-AF65-F5344CB8AC3E}">
        <p14:creationId xmlns:p14="http://schemas.microsoft.com/office/powerpoint/2010/main" val="1274878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14A9C6B4-1451-14AB-2078-FB3647ED03BC}"/>
              </a:ext>
            </a:extLst>
          </p:cNvPr>
          <p:cNvPicPr>
            <a:picLocks noChangeAspect="1"/>
          </p:cNvPicPr>
          <p:nvPr/>
        </p:nvPicPr>
        <p:blipFill>
          <a:blip r:embed="rId3"/>
          <a:stretch>
            <a:fillRect/>
          </a:stretch>
        </p:blipFill>
        <p:spPr>
          <a:xfrm>
            <a:off x="0" y="0"/>
            <a:ext cx="5908603" cy="6858000"/>
          </a:xfrm>
          <a:prstGeom prst="rect">
            <a:avLst/>
          </a:prstGeom>
        </p:spPr>
      </p:pic>
      <p:sp>
        <p:nvSpPr>
          <p:cNvPr id="6" name="Rectangle 5">
            <a:extLst>
              <a:ext uri="{FF2B5EF4-FFF2-40B4-BE49-F238E27FC236}">
                <a16:creationId xmlns:a16="http://schemas.microsoft.com/office/drawing/2014/main" id="{7EDC0A01-3EBC-F5B4-6A05-50CAEBE82897}"/>
              </a:ext>
            </a:extLst>
          </p:cNvPr>
          <p:cNvSpPr/>
          <p:nvPr/>
        </p:nvSpPr>
        <p:spPr>
          <a:xfrm>
            <a:off x="0" y="641131"/>
            <a:ext cx="3323058" cy="409904"/>
          </a:xfrm>
          <a:prstGeom prst="rect">
            <a:avLst/>
          </a:prstGeom>
          <a:solidFill>
            <a:srgbClr val="FFFF00">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4C73CC8-2288-9CD1-E57C-6D5CF36084FD}"/>
              </a:ext>
            </a:extLst>
          </p:cNvPr>
          <p:cNvSpPr txBox="1"/>
          <p:nvPr/>
        </p:nvSpPr>
        <p:spPr>
          <a:xfrm>
            <a:off x="6047232" y="782314"/>
            <a:ext cx="6047232" cy="5293372"/>
          </a:xfrm>
          <a:prstGeom prst="rect">
            <a:avLst/>
          </a:prstGeom>
          <a:noFill/>
        </p:spPr>
        <p:txBody>
          <a:bodyPr wrap="square" rtlCol="0">
            <a:spAutoFit/>
          </a:bodyPr>
          <a:lstStyle/>
          <a:p>
            <a:pPr algn="r">
              <a:lnSpc>
                <a:spcPct val="200000"/>
              </a:lnSpc>
            </a:pPr>
            <a:r>
              <a:rPr lang="en-US" sz="3200" b="1" dirty="0">
                <a:latin typeface="Calisto MT" panose="02040603050505030304" pitchFamily="18" charset="77"/>
              </a:rPr>
              <a:t>NN - Planetary </a:t>
            </a:r>
            <a:endParaRPr lang="en-US" sz="2000" dirty="0">
              <a:latin typeface="Calisto MT" panose="02040603050505030304" pitchFamily="18" charset="77"/>
            </a:endParaRPr>
          </a:p>
          <a:p>
            <a:pPr marL="285750" indent="-285750">
              <a:lnSpc>
                <a:spcPct val="200000"/>
              </a:lnSpc>
              <a:buFont typeface="Arial" panose="020B0604020202020204" pitchFamily="34" charset="0"/>
              <a:buChar char="•"/>
            </a:pPr>
            <a:r>
              <a:rPr lang="en-US" sz="2000" dirty="0">
                <a:latin typeface="Calisto MT" panose="02040603050505030304" pitchFamily="18" charset="77"/>
              </a:rPr>
              <a:t>Overall Accuracy score of 80%</a:t>
            </a:r>
          </a:p>
          <a:p>
            <a:pPr marL="285750" indent="-285750">
              <a:lnSpc>
                <a:spcPct val="200000"/>
              </a:lnSpc>
              <a:buFont typeface="Arial" panose="020B0604020202020204" pitchFamily="34" charset="0"/>
              <a:buChar char="•"/>
            </a:pPr>
            <a:r>
              <a:rPr lang="en-US" sz="2000" dirty="0">
                <a:latin typeface="Calisto MT" panose="02040603050505030304" pitchFamily="18" charset="77"/>
              </a:rPr>
              <a:t>Not that great (comparatively)</a:t>
            </a:r>
          </a:p>
          <a:p>
            <a:pPr marL="285750" indent="-285750">
              <a:lnSpc>
                <a:spcPct val="200000"/>
              </a:lnSpc>
              <a:buFont typeface="Arial" panose="020B0604020202020204" pitchFamily="34" charset="0"/>
              <a:buChar char="•"/>
            </a:pPr>
            <a:r>
              <a:rPr lang="en-US" sz="2000" dirty="0">
                <a:latin typeface="Calisto MT" panose="02040603050505030304" pitchFamily="18" charset="77"/>
              </a:rPr>
              <a:t>Models require layers with density, normalization, and more</a:t>
            </a:r>
          </a:p>
          <a:p>
            <a:pPr marL="285750" indent="-285750">
              <a:lnSpc>
                <a:spcPct val="200000"/>
              </a:lnSpc>
              <a:buFont typeface="Arial" panose="020B0604020202020204" pitchFamily="34" charset="0"/>
              <a:buChar char="•"/>
            </a:pPr>
            <a:r>
              <a:rPr lang="en-US" sz="2000" dirty="0">
                <a:latin typeface="Calisto MT" panose="02040603050505030304" pitchFamily="18" charset="77"/>
              </a:rPr>
              <a:t>To train they require optimizers, loss functions, </a:t>
            </a:r>
            <a:r>
              <a:rPr lang="en-US" sz="2000" dirty="0" err="1">
                <a:latin typeface="Calisto MT" panose="02040603050505030304" pitchFamily="18" charset="77"/>
              </a:rPr>
              <a:t>etc</a:t>
            </a:r>
            <a:endParaRPr lang="en-US" sz="2000" dirty="0">
              <a:latin typeface="Calisto MT" panose="02040603050505030304" pitchFamily="18" charset="77"/>
            </a:endParaRPr>
          </a:p>
          <a:p>
            <a:pPr marL="285750" indent="-285750">
              <a:lnSpc>
                <a:spcPct val="200000"/>
              </a:lnSpc>
              <a:buFont typeface="Arial" panose="020B0604020202020204" pitchFamily="34" charset="0"/>
              <a:buChar char="•"/>
            </a:pPr>
            <a:r>
              <a:rPr lang="en-US" sz="2000" dirty="0">
                <a:latin typeface="Calisto MT" panose="02040603050505030304" pitchFamily="18" charset="77"/>
              </a:rPr>
              <a:t>Likely some user error causing subpar performance</a:t>
            </a:r>
          </a:p>
          <a:p>
            <a:pPr marL="285750" indent="-285750" algn="r">
              <a:lnSpc>
                <a:spcPct val="200000"/>
              </a:lnSpc>
              <a:buFont typeface="Arial" panose="020B0604020202020204" pitchFamily="34" charset="0"/>
              <a:buChar char="•"/>
            </a:pPr>
            <a:endParaRPr lang="en-US" sz="2000" dirty="0">
              <a:latin typeface="Calisto MT" panose="02040603050505030304" pitchFamily="18" charset="77"/>
            </a:endParaRPr>
          </a:p>
        </p:txBody>
      </p:sp>
      <p:pic>
        <p:nvPicPr>
          <p:cNvPr id="8" name="Picture 7" descr="A close-up of a number&#10;&#10;Description automatically generated">
            <a:extLst>
              <a:ext uri="{FF2B5EF4-FFF2-40B4-BE49-F238E27FC236}">
                <a16:creationId xmlns:a16="http://schemas.microsoft.com/office/drawing/2014/main" id="{D0D69378-2B27-B8B9-01D4-0EFD8FA63816}"/>
              </a:ext>
            </a:extLst>
          </p:cNvPr>
          <p:cNvPicPr>
            <a:picLocks noChangeAspect="1"/>
          </p:cNvPicPr>
          <p:nvPr/>
        </p:nvPicPr>
        <p:blipFill>
          <a:blip r:embed="rId4"/>
          <a:stretch>
            <a:fillRect/>
          </a:stretch>
        </p:blipFill>
        <p:spPr>
          <a:xfrm>
            <a:off x="4187954" y="312331"/>
            <a:ext cx="3547872" cy="720662"/>
          </a:xfrm>
          <a:prstGeom prst="rect">
            <a:avLst/>
          </a:prstGeom>
        </p:spPr>
      </p:pic>
    </p:spTree>
    <p:extLst>
      <p:ext uri="{BB962C8B-B14F-4D97-AF65-F5344CB8AC3E}">
        <p14:creationId xmlns:p14="http://schemas.microsoft.com/office/powerpoint/2010/main" val="3742299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48BF15C-678F-0776-ECB1-8248E68FECB9}"/>
              </a:ext>
            </a:extLst>
          </p:cNvPr>
          <p:cNvSpPr txBox="1"/>
          <p:nvPr/>
        </p:nvSpPr>
        <p:spPr>
          <a:xfrm>
            <a:off x="336370" y="964014"/>
            <a:ext cx="11221646" cy="4062266"/>
          </a:xfrm>
          <a:prstGeom prst="rect">
            <a:avLst/>
          </a:prstGeom>
          <a:noFill/>
        </p:spPr>
        <p:txBody>
          <a:bodyPr wrap="square" rtlCol="0">
            <a:spAutoFit/>
          </a:bodyPr>
          <a:lstStyle/>
          <a:p>
            <a:pPr>
              <a:lnSpc>
                <a:spcPct val="200000"/>
              </a:lnSpc>
            </a:pPr>
            <a:r>
              <a:rPr lang="en-US" sz="3200" b="1" dirty="0">
                <a:latin typeface="Calisto MT" panose="02040603050505030304" pitchFamily="18" charset="77"/>
              </a:rPr>
              <a:t>Summary</a:t>
            </a:r>
          </a:p>
          <a:p>
            <a:pPr marL="285750" indent="-285750">
              <a:lnSpc>
                <a:spcPct val="200000"/>
              </a:lnSpc>
              <a:buFont typeface="Arial" panose="020B0604020202020204" pitchFamily="34" charset="0"/>
              <a:buChar char="•"/>
            </a:pPr>
            <a:r>
              <a:rPr lang="en-US" sz="2000" dirty="0">
                <a:latin typeface="Calisto MT" panose="02040603050505030304" pitchFamily="18" charset="77"/>
              </a:rPr>
              <a:t>Classification of objects of interest using different size datasets &amp; models</a:t>
            </a:r>
          </a:p>
          <a:p>
            <a:pPr marL="285750" indent="-285750">
              <a:lnSpc>
                <a:spcPct val="200000"/>
              </a:lnSpc>
              <a:buFont typeface="Arial" panose="020B0604020202020204" pitchFamily="34" charset="0"/>
              <a:buChar char="•"/>
            </a:pPr>
            <a:r>
              <a:rPr lang="en-US" sz="2000" dirty="0">
                <a:latin typeface="Calisto MT" panose="02040603050505030304" pitchFamily="18" charset="77"/>
              </a:rPr>
              <a:t>Simple machine learning models were good on the fly – deep learning likely will outperform if used correctly</a:t>
            </a:r>
          </a:p>
          <a:p>
            <a:pPr marL="285750" indent="-285750">
              <a:lnSpc>
                <a:spcPct val="200000"/>
              </a:lnSpc>
              <a:buFont typeface="Arial" panose="020B0604020202020204" pitchFamily="34" charset="0"/>
              <a:buChar char="•"/>
            </a:pPr>
            <a:r>
              <a:rPr lang="en-US" sz="2000" dirty="0">
                <a:latin typeface="Calisto MT" panose="02040603050505030304" pitchFamily="18" charset="77"/>
              </a:rPr>
              <a:t>Future work could include one-class classification, including analysis of probabilities to determine which objects are worth pursuing first</a:t>
            </a:r>
          </a:p>
        </p:txBody>
      </p:sp>
    </p:spTree>
    <p:extLst>
      <p:ext uri="{BB962C8B-B14F-4D97-AF65-F5344CB8AC3E}">
        <p14:creationId xmlns:p14="http://schemas.microsoft.com/office/powerpoint/2010/main" val="972344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F11BA99-DF7D-B574-DA80-FE41A32C5969}"/>
              </a:ext>
            </a:extLst>
          </p:cNvPr>
          <p:cNvSpPr txBox="1"/>
          <p:nvPr/>
        </p:nvSpPr>
        <p:spPr>
          <a:xfrm>
            <a:off x="5151285" y="698365"/>
            <a:ext cx="6096000" cy="1077218"/>
          </a:xfrm>
          <a:prstGeom prst="rect">
            <a:avLst/>
          </a:prstGeom>
          <a:noFill/>
        </p:spPr>
        <p:txBody>
          <a:bodyPr wrap="square">
            <a:spAutoFit/>
          </a:bodyPr>
          <a:lstStyle/>
          <a:p>
            <a:r>
              <a:rPr lang="en-US" sz="3200" b="1" dirty="0">
                <a:latin typeface="Calisto MT" panose="02040603050505030304" pitchFamily="18" charset="77"/>
              </a:rPr>
              <a:t>Thank You!</a:t>
            </a:r>
          </a:p>
          <a:p>
            <a:r>
              <a:rPr lang="en-US" sz="3200" b="1" dirty="0">
                <a:latin typeface="Calisto MT" panose="02040603050505030304" pitchFamily="18" charset="77"/>
              </a:rPr>
              <a:t>Questions?</a:t>
            </a:r>
          </a:p>
        </p:txBody>
      </p:sp>
      <p:pic>
        <p:nvPicPr>
          <p:cNvPr id="11266" name="Picture 2" descr="Smiling' Sun Photo May Be Ominous Sign for Communications on Earth">
            <a:extLst>
              <a:ext uri="{FF2B5EF4-FFF2-40B4-BE49-F238E27FC236}">
                <a16:creationId xmlns:a16="http://schemas.microsoft.com/office/drawing/2014/main" id="{4BF754D7-B39E-C031-F188-E71F1FEB91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055" t="10755" r="23688" b="10760"/>
          <a:stretch/>
        </p:blipFill>
        <p:spPr bwMode="auto">
          <a:xfrm>
            <a:off x="4032421" y="1878226"/>
            <a:ext cx="4545035" cy="4550745"/>
          </a:xfrm>
          <a:prstGeom prst="ellips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413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data presentation&#10;&#10;Description automatically generated">
            <a:extLst>
              <a:ext uri="{FF2B5EF4-FFF2-40B4-BE49-F238E27FC236}">
                <a16:creationId xmlns:a16="http://schemas.microsoft.com/office/drawing/2014/main" id="{4B8AF25F-EB6E-9243-6E20-6F21E4A64A6B}"/>
              </a:ext>
            </a:extLst>
          </p:cNvPr>
          <p:cNvPicPr>
            <a:picLocks noChangeAspect="1"/>
          </p:cNvPicPr>
          <p:nvPr/>
        </p:nvPicPr>
        <p:blipFill>
          <a:blip r:embed="rId3"/>
          <a:stretch>
            <a:fillRect/>
          </a:stretch>
        </p:blipFill>
        <p:spPr>
          <a:xfrm>
            <a:off x="1" y="0"/>
            <a:ext cx="12191999" cy="6858000"/>
          </a:xfrm>
          <a:prstGeom prst="rect">
            <a:avLst/>
          </a:prstGeom>
        </p:spPr>
      </p:pic>
    </p:spTree>
    <p:extLst>
      <p:ext uri="{BB962C8B-B14F-4D97-AF65-F5344CB8AC3E}">
        <p14:creationId xmlns:p14="http://schemas.microsoft.com/office/powerpoint/2010/main" val="2488917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1A3D326-9FD9-4455-C44C-EF09FE1B2437}"/>
              </a:ext>
            </a:extLst>
          </p:cNvPr>
          <p:cNvSpPr txBox="1"/>
          <p:nvPr/>
        </p:nvSpPr>
        <p:spPr>
          <a:xfrm>
            <a:off x="324178" y="538281"/>
            <a:ext cx="6203582" cy="5908925"/>
          </a:xfrm>
          <a:prstGeom prst="rect">
            <a:avLst/>
          </a:prstGeom>
          <a:noFill/>
        </p:spPr>
        <p:txBody>
          <a:bodyPr wrap="square" rtlCol="0">
            <a:spAutoFit/>
          </a:bodyPr>
          <a:lstStyle/>
          <a:p>
            <a:pPr>
              <a:lnSpc>
                <a:spcPct val="200000"/>
              </a:lnSpc>
            </a:pPr>
            <a:r>
              <a:rPr lang="en-US" sz="3200" b="1" dirty="0">
                <a:latin typeface="Calisto MT" panose="02040603050505030304" pitchFamily="18" charset="77"/>
              </a:rPr>
              <a:t>About the dataset</a:t>
            </a:r>
          </a:p>
          <a:p>
            <a:pPr marL="285750" indent="-285750">
              <a:lnSpc>
                <a:spcPct val="200000"/>
              </a:lnSpc>
              <a:buFont typeface="Arial" panose="020B0604020202020204" pitchFamily="34" charset="0"/>
              <a:buChar char="•"/>
            </a:pPr>
            <a:r>
              <a:rPr lang="en-US" sz="2000" dirty="0">
                <a:latin typeface="Calisto MT" panose="02040603050505030304" pitchFamily="18" charset="77"/>
              </a:rPr>
              <a:t>NASA Exoplanet archive</a:t>
            </a:r>
          </a:p>
          <a:p>
            <a:pPr marL="285750" indent="-285750">
              <a:lnSpc>
                <a:spcPct val="200000"/>
              </a:lnSpc>
              <a:buFont typeface="Arial" panose="020B0604020202020204" pitchFamily="34" charset="0"/>
              <a:buChar char="•"/>
            </a:pPr>
            <a:r>
              <a:rPr lang="en-US" sz="2000" dirty="0">
                <a:latin typeface="Calisto MT" panose="02040603050505030304" pitchFamily="18" charset="77"/>
              </a:rPr>
              <a:t>Specifically used KOI table – with 9564 total entries</a:t>
            </a:r>
          </a:p>
          <a:p>
            <a:pPr marL="285750" indent="-285750">
              <a:lnSpc>
                <a:spcPct val="200000"/>
              </a:lnSpc>
              <a:buFont typeface="Arial" panose="020B0604020202020204" pitchFamily="34" charset="0"/>
              <a:buChar char="•"/>
            </a:pPr>
            <a:r>
              <a:rPr lang="en-US" sz="2000" dirty="0">
                <a:latin typeface="Calisto MT" panose="02040603050505030304" pitchFamily="18" charset="77"/>
              </a:rPr>
              <a:t>Objects are classified as confirmed, candidate, and false positive</a:t>
            </a:r>
          </a:p>
          <a:p>
            <a:pPr marL="285750" indent="-285750">
              <a:lnSpc>
                <a:spcPct val="200000"/>
              </a:lnSpc>
              <a:buFont typeface="Arial" panose="020B0604020202020204" pitchFamily="34" charset="0"/>
              <a:buChar char="•"/>
            </a:pPr>
            <a:r>
              <a:rPr lang="en-US" sz="2000" dirty="0">
                <a:latin typeface="Calisto MT" panose="02040603050505030304" pitchFamily="18" charset="77"/>
              </a:rPr>
              <a:t>False positive objects remain to provide valuable info</a:t>
            </a:r>
          </a:p>
          <a:p>
            <a:pPr marL="285750" indent="-285750">
              <a:lnSpc>
                <a:spcPct val="200000"/>
              </a:lnSpc>
              <a:buFont typeface="Arial" panose="020B0604020202020204" pitchFamily="34" charset="0"/>
              <a:buChar char="•"/>
            </a:pPr>
            <a:r>
              <a:rPr lang="en-US" sz="2000" dirty="0">
                <a:latin typeface="Calisto MT" panose="02040603050505030304" pitchFamily="18" charset="77"/>
              </a:rPr>
              <a:t>Contains info on planets &amp; star: orbital period, eccentricity, inclination, radius, stellar age, stellar mass, + much more</a:t>
            </a:r>
          </a:p>
        </p:txBody>
      </p:sp>
      <p:pic>
        <p:nvPicPr>
          <p:cNvPr id="5" name="Picture 4" descr="A satellite with a gold tube&#10;&#10;Description automatically generated">
            <a:extLst>
              <a:ext uri="{FF2B5EF4-FFF2-40B4-BE49-F238E27FC236}">
                <a16:creationId xmlns:a16="http://schemas.microsoft.com/office/drawing/2014/main" id="{B5ABD8F6-F9D2-8524-C861-90FE5A12A6DC}"/>
              </a:ext>
            </a:extLst>
          </p:cNvPr>
          <p:cNvPicPr>
            <a:picLocks noChangeAspect="1"/>
          </p:cNvPicPr>
          <p:nvPr/>
        </p:nvPicPr>
        <p:blipFill>
          <a:blip r:embed="rId3"/>
          <a:stretch>
            <a:fillRect/>
          </a:stretch>
        </p:blipFill>
        <p:spPr>
          <a:xfrm>
            <a:off x="6527760" y="410794"/>
            <a:ext cx="5076878" cy="5563286"/>
          </a:xfrm>
          <a:prstGeom prst="rect">
            <a:avLst/>
          </a:prstGeom>
        </p:spPr>
      </p:pic>
    </p:spTree>
    <p:extLst>
      <p:ext uri="{BB962C8B-B14F-4D97-AF65-F5344CB8AC3E}">
        <p14:creationId xmlns:p14="http://schemas.microsoft.com/office/powerpoint/2010/main" val="14134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ue and white flag&#10;&#10;Description automatically generated">
            <a:extLst>
              <a:ext uri="{FF2B5EF4-FFF2-40B4-BE49-F238E27FC236}">
                <a16:creationId xmlns:a16="http://schemas.microsoft.com/office/drawing/2014/main" id="{82646862-FC67-EA60-0139-A87F85FCE7B0}"/>
              </a:ext>
            </a:extLst>
          </p:cNvPr>
          <p:cNvPicPr>
            <a:picLocks noChangeAspect="1"/>
          </p:cNvPicPr>
          <p:nvPr/>
        </p:nvPicPr>
        <p:blipFill>
          <a:blip r:embed="rId3"/>
          <a:stretch>
            <a:fillRect/>
          </a:stretch>
        </p:blipFill>
        <p:spPr>
          <a:xfrm>
            <a:off x="0" y="1218433"/>
            <a:ext cx="12162736" cy="2502229"/>
          </a:xfrm>
          <a:prstGeom prst="rect">
            <a:avLst/>
          </a:prstGeom>
        </p:spPr>
      </p:pic>
      <p:pic>
        <p:nvPicPr>
          <p:cNvPr id="10" name="Picture 9" descr="A blue and white flag&#10;&#10;Description automatically generated">
            <a:extLst>
              <a:ext uri="{FF2B5EF4-FFF2-40B4-BE49-F238E27FC236}">
                <a16:creationId xmlns:a16="http://schemas.microsoft.com/office/drawing/2014/main" id="{666F85B7-00D4-BB32-E0B0-CE59C9E6B4E2}"/>
              </a:ext>
            </a:extLst>
          </p:cNvPr>
          <p:cNvPicPr>
            <a:picLocks noChangeAspect="1"/>
          </p:cNvPicPr>
          <p:nvPr/>
        </p:nvPicPr>
        <p:blipFill>
          <a:blip r:embed="rId4"/>
          <a:stretch>
            <a:fillRect/>
          </a:stretch>
        </p:blipFill>
        <p:spPr>
          <a:xfrm>
            <a:off x="29264" y="3720662"/>
            <a:ext cx="12162736" cy="2502229"/>
          </a:xfrm>
          <a:prstGeom prst="rect">
            <a:avLst/>
          </a:prstGeom>
        </p:spPr>
      </p:pic>
      <p:sp>
        <p:nvSpPr>
          <p:cNvPr id="12" name="TextBox 11">
            <a:extLst>
              <a:ext uri="{FF2B5EF4-FFF2-40B4-BE49-F238E27FC236}">
                <a16:creationId xmlns:a16="http://schemas.microsoft.com/office/drawing/2014/main" id="{AF0BD1E6-277D-5FC6-167A-EEACFFBCCA80}"/>
              </a:ext>
            </a:extLst>
          </p:cNvPr>
          <p:cNvSpPr txBox="1"/>
          <p:nvPr/>
        </p:nvSpPr>
        <p:spPr>
          <a:xfrm>
            <a:off x="292608" y="0"/>
            <a:ext cx="6096000" cy="928459"/>
          </a:xfrm>
          <a:prstGeom prst="rect">
            <a:avLst/>
          </a:prstGeom>
          <a:noFill/>
        </p:spPr>
        <p:txBody>
          <a:bodyPr wrap="square">
            <a:spAutoFit/>
          </a:bodyPr>
          <a:lstStyle/>
          <a:p>
            <a:pPr>
              <a:lnSpc>
                <a:spcPct val="200000"/>
              </a:lnSpc>
            </a:pPr>
            <a:r>
              <a:rPr lang="en-US" sz="3200" b="1" dirty="0">
                <a:latin typeface="Calisto MT" panose="02040603050505030304" pitchFamily="18" charset="77"/>
              </a:rPr>
              <a:t>Dataset Contents</a:t>
            </a:r>
          </a:p>
        </p:txBody>
      </p:sp>
      <p:sp>
        <p:nvSpPr>
          <p:cNvPr id="14" name="TextBox 13">
            <a:extLst>
              <a:ext uri="{FF2B5EF4-FFF2-40B4-BE49-F238E27FC236}">
                <a16:creationId xmlns:a16="http://schemas.microsoft.com/office/drawing/2014/main" id="{953873B6-267F-7A53-AD7F-D0C4937756DC}"/>
              </a:ext>
            </a:extLst>
          </p:cNvPr>
          <p:cNvSpPr txBox="1"/>
          <p:nvPr/>
        </p:nvSpPr>
        <p:spPr>
          <a:xfrm>
            <a:off x="377952" y="6222891"/>
            <a:ext cx="6096000" cy="369332"/>
          </a:xfrm>
          <a:prstGeom prst="rect">
            <a:avLst/>
          </a:prstGeom>
          <a:noFill/>
        </p:spPr>
        <p:txBody>
          <a:bodyPr wrap="square">
            <a:spAutoFit/>
          </a:bodyPr>
          <a:lstStyle/>
          <a:p>
            <a:r>
              <a:rPr lang="en-US" sz="1800" dirty="0">
                <a:latin typeface="Calisto MT" panose="02040603050505030304" pitchFamily="18" charset="77"/>
              </a:rPr>
              <a:t>*Also contained candidates – to be addressed later</a:t>
            </a:r>
            <a:endParaRPr lang="en-US" dirty="0"/>
          </a:p>
        </p:txBody>
      </p:sp>
    </p:spTree>
    <p:extLst>
      <p:ext uri="{BB962C8B-B14F-4D97-AF65-F5344CB8AC3E}">
        <p14:creationId xmlns:p14="http://schemas.microsoft.com/office/powerpoint/2010/main" val="1528439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 screen&#10;&#10;Description automatically generated">
            <a:extLst>
              <a:ext uri="{FF2B5EF4-FFF2-40B4-BE49-F238E27FC236}">
                <a16:creationId xmlns:a16="http://schemas.microsoft.com/office/drawing/2014/main" id="{9FC899DF-15B3-F2AB-BD67-C60FD117FA8F}"/>
              </a:ext>
            </a:extLst>
          </p:cNvPr>
          <p:cNvPicPr>
            <a:picLocks noChangeAspect="1"/>
          </p:cNvPicPr>
          <p:nvPr/>
        </p:nvPicPr>
        <p:blipFill>
          <a:blip r:embed="rId3"/>
          <a:stretch>
            <a:fillRect/>
          </a:stretch>
        </p:blipFill>
        <p:spPr>
          <a:xfrm>
            <a:off x="0" y="1388823"/>
            <a:ext cx="12192000" cy="4080353"/>
          </a:xfrm>
          <a:prstGeom prst="rect">
            <a:avLst/>
          </a:prstGeom>
        </p:spPr>
      </p:pic>
      <p:sp>
        <p:nvSpPr>
          <p:cNvPr id="6" name="TextBox 5">
            <a:extLst>
              <a:ext uri="{FF2B5EF4-FFF2-40B4-BE49-F238E27FC236}">
                <a16:creationId xmlns:a16="http://schemas.microsoft.com/office/drawing/2014/main" id="{45995D0C-19F8-CE80-1B08-022176A8FA48}"/>
              </a:ext>
            </a:extLst>
          </p:cNvPr>
          <p:cNvSpPr txBox="1"/>
          <p:nvPr/>
        </p:nvSpPr>
        <p:spPr>
          <a:xfrm>
            <a:off x="292608" y="0"/>
            <a:ext cx="6096000" cy="928459"/>
          </a:xfrm>
          <a:prstGeom prst="rect">
            <a:avLst/>
          </a:prstGeom>
          <a:noFill/>
        </p:spPr>
        <p:txBody>
          <a:bodyPr wrap="square">
            <a:spAutoFit/>
          </a:bodyPr>
          <a:lstStyle/>
          <a:p>
            <a:pPr>
              <a:lnSpc>
                <a:spcPct val="200000"/>
              </a:lnSpc>
            </a:pPr>
            <a:r>
              <a:rPr lang="en-US" sz="3200" b="1" dirty="0">
                <a:latin typeface="Calisto MT" panose="02040603050505030304" pitchFamily="18" charset="77"/>
              </a:rPr>
              <a:t>Collinearity Check</a:t>
            </a:r>
          </a:p>
        </p:txBody>
      </p:sp>
      <p:sp>
        <p:nvSpPr>
          <p:cNvPr id="7" name="Oval 6">
            <a:extLst>
              <a:ext uri="{FF2B5EF4-FFF2-40B4-BE49-F238E27FC236}">
                <a16:creationId xmlns:a16="http://schemas.microsoft.com/office/drawing/2014/main" id="{542102BF-C7F6-5E62-B217-68AC1FB78F51}"/>
              </a:ext>
            </a:extLst>
          </p:cNvPr>
          <p:cNvSpPr/>
          <p:nvPr/>
        </p:nvSpPr>
        <p:spPr>
          <a:xfrm>
            <a:off x="1987296" y="2877312"/>
            <a:ext cx="975360" cy="466343"/>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294F77-021F-A0AB-5C8A-563788ABCA55}"/>
              </a:ext>
            </a:extLst>
          </p:cNvPr>
          <p:cNvSpPr/>
          <p:nvPr/>
        </p:nvSpPr>
        <p:spPr>
          <a:xfrm>
            <a:off x="1999488" y="4365801"/>
            <a:ext cx="975360" cy="466343"/>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4D4B8EF-04D6-81E9-0ABC-7D7EF21BCF6C}"/>
              </a:ext>
            </a:extLst>
          </p:cNvPr>
          <p:cNvSpPr/>
          <p:nvPr/>
        </p:nvSpPr>
        <p:spPr>
          <a:xfrm>
            <a:off x="4651248" y="4236720"/>
            <a:ext cx="975360" cy="466343"/>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FE0BEE2-7CAA-8FB6-673B-38D4C7BBCB37}"/>
              </a:ext>
            </a:extLst>
          </p:cNvPr>
          <p:cNvSpPr/>
          <p:nvPr/>
        </p:nvSpPr>
        <p:spPr>
          <a:xfrm>
            <a:off x="5175504" y="4426231"/>
            <a:ext cx="975360" cy="466343"/>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D1FC276-4668-E9DB-379E-6EAE603CDC9A}"/>
              </a:ext>
            </a:extLst>
          </p:cNvPr>
          <p:cNvSpPr/>
          <p:nvPr/>
        </p:nvSpPr>
        <p:spPr>
          <a:xfrm>
            <a:off x="9869424" y="5126736"/>
            <a:ext cx="975360" cy="466343"/>
          </a:xfrm>
          <a:prstGeom prst="ellipse">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9770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846EC76-66FF-AB3F-D298-D9D56456A7D8}"/>
              </a:ext>
            </a:extLst>
          </p:cNvPr>
          <p:cNvSpPr txBox="1"/>
          <p:nvPr/>
        </p:nvSpPr>
        <p:spPr>
          <a:xfrm>
            <a:off x="190066" y="256878"/>
            <a:ext cx="6759374" cy="6216702"/>
          </a:xfrm>
          <a:prstGeom prst="rect">
            <a:avLst/>
          </a:prstGeom>
          <a:noFill/>
        </p:spPr>
        <p:txBody>
          <a:bodyPr wrap="square" rtlCol="0">
            <a:spAutoFit/>
          </a:bodyPr>
          <a:lstStyle/>
          <a:p>
            <a:pPr>
              <a:lnSpc>
                <a:spcPct val="200000"/>
              </a:lnSpc>
            </a:pPr>
            <a:r>
              <a:rPr lang="en-US" sz="3200" b="1" dirty="0">
                <a:latin typeface="Calisto MT" panose="02040603050505030304" pitchFamily="18" charset="77"/>
              </a:rPr>
              <a:t>About the model</a:t>
            </a:r>
          </a:p>
          <a:p>
            <a:pPr marL="285750" indent="-285750">
              <a:lnSpc>
                <a:spcPct val="200000"/>
              </a:lnSpc>
              <a:buFont typeface="Arial" panose="020B0604020202020204" pitchFamily="34" charset="0"/>
              <a:buChar char="•"/>
            </a:pPr>
            <a:r>
              <a:rPr lang="en-US" sz="2000" dirty="0">
                <a:latin typeface="Calisto MT" panose="02040603050505030304" pitchFamily="18" charset="77"/>
              </a:rPr>
              <a:t>This problem requires a </a:t>
            </a:r>
            <a:r>
              <a:rPr lang="en-US" sz="2000" b="1" dirty="0">
                <a:latin typeface="Calisto MT" panose="02040603050505030304" pitchFamily="18" charset="77"/>
              </a:rPr>
              <a:t>classification</a:t>
            </a:r>
            <a:r>
              <a:rPr lang="en-US" sz="2000" dirty="0">
                <a:latin typeface="Calisto MT" panose="02040603050505030304" pitchFamily="18" charset="77"/>
              </a:rPr>
              <a:t> model</a:t>
            </a:r>
          </a:p>
          <a:p>
            <a:pPr marL="285750" indent="-285750">
              <a:lnSpc>
                <a:spcPct val="200000"/>
              </a:lnSpc>
              <a:buFont typeface="Arial" panose="020B0604020202020204" pitchFamily="34" charset="0"/>
              <a:buChar char="•"/>
            </a:pPr>
            <a:r>
              <a:rPr lang="en-US" sz="2000" dirty="0">
                <a:latin typeface="Calisto MT" panose="02040603050505030304" pitchFamily="18" charset="77"/>
              </a:rPr>
              <a:t>Data comes with the labels (confirmed, false positive etc.) so this is called </a:t>
            </a:r>
            <a:r>
              <a:rPr lang="en-US" sz="2000" b="1" dirty="0">
                <a:latin typeface="Calisto MT" panose="02040603050505030304" pitchFamily="18" charset="77"/>
              </a:rPr>
              <a:t>supervised</a:t>
            </a:r>
            <a:r>
              <a:rPr lang="en-US" sz="2000" dirty="0">
                <a:latin typeface="Calisto MT" panose="02040603050505030304" pitchFamily="18" charset="77"/>
              </a:rPr>
              <a:t> learning</a:t>
            </a:r>
          </a:p>
          <a:p>
            <a:pPr marL="285750" indent="-285750">
              <a:lnSpc>
                <a:spcPct val="200000"/>
              </a:lnSpc>
              <a:buFont typeface="Arial" panose="020B0604020202020204" pitchFamily="34" charset="0"/>
              <a:buChar char="•"/>
            </a:pPr>
            <a:r>
              <a:rPr lang="en-US" sz="2000" dirty="0">
                <a:latin typeface="Calisto MT" panose="02040603050505030304" pitchFamily="18" charset="77"/>
              </a:rPr>
              <a:t>Many options (some were tested – SVC, </a:t>
            </a:r>
            <a:r>
              <a:rPr lang="en-US" sz="2000" dirty="0" err="1">
                <a:latin typeface="Calisto MT" panose="02040603050505030304" pitchFamily="18" charset="77"/>
              </a:rPr>
              <a:t>MLPClassifier</a:t>
            </a:r>
            <a:r>
              <a:rPr lang="en-US" sz="2000" dirty="0">
                <a:latin typeface="Calisto MT" panose="02040603050505030304" pitchFamily="18" charset="77"/>
              </a:rPr>
              <a:t>), but </a:t>
            </a:r>
            <a:r>
              <a:rPr lang="en-US" sz="2000" b="1" dirty="0">
                <a:latin typeface="Calisto MT" panose="02040603050505030304" pitchFamily="18" charset="77"/>
              </a:rPr>
              <a:t>Random Forest </a:t>
            </a:r>
            <a:r>
              <a:rPr lang="en-US" sz="2000" dirty="0">
                <a:latin typeface="Calisto MT" panose="02040603050505030304" pitchFamily="18" charset="77"/>
              </a:rPr>
              <a:t>chosen</a:t>
            </a:r>
          </a:p>
          <a:p>
            <a:pPr marL="285750" indent="-285750">
              <a:lnSpc>
                <a:spcPct val="200000"/>
              </a:lnSpc>
              <a:buFont typeface="Arial" panose="020B0604020202020204" pitchFamily="34" charset="0"/>
              <a:buChar char="•"/>
            </a:pPr>
            <a:r>
              <a:rPr lang="en-US" sz="2000" dirty="0">
                <a:latin typeface="Calisto MT" panose="02040603050505030304" pitchFamily="18" charset="77"/>
              </a:rPr>
              <a:t>Two datasets tested:</a:t>
            </a:r>
          </a:p>
          <a:p>
            <a:pPr marL="742950" lvl="1" indent="-285750">
              <a:lnSpc>
                <a:spcPct val="150000"/>
              </a:lnSpc>
              <a:buFont typeface="Arial" panose="020B0604020202020204" pitchFamily="34" charset="0"/>
              <a:buChar char="•"/>
            </a:pPr>
            <a:r>
              <a:rPr lang="en-US" sz="2000" dirty="0">
                <a:latin typeface="Calisto MT" panose="02040603050505030304" pitchFamily="18" charset="77"/>
              </a:rPr>
              <a:t>Planetary + Stellar Data</a:t>
            </a:r>
          </a:p>
          <a:p>
            <a:pPr marL="742950" lvl="1" indent="-285750">
              <a:lnSpc>
                <a:spcPct val="150000"/>
              </a:lnSpc>
              <a:buFont typeface="Arial" panose="020B0604020202020204" pitchFamily="34" charset="0"/>
              <a:buChar char="•"/>
            </a:pPr>
            <a:r>
              <a:rPr lang="en-US" sz="2000" dirty="0">
                <a:latin typeface="Calisto MT" panose="02040603050505030304" pitchFamily="18" charset="77"/>
              </a:rPr>
              <a:t>Planetary Data </a:t>
            </a:r>
          </a:p>
          <a:p>
            <a:pPr marL="285750" indent="-285750">
              <a:lnSpc>
                <a:spcPct val="200000"/>
              </a:lnSpc>
              <a:buFont typeface="Arial" panose="020B0604020202020204" pitchFamily="34" charset="0"/>
              <a:buChar char="•"/>
            </a:pPr>
            <a:endParaRPr lang="en-US" sz="2000" dirty="0">
              <a:latin typeface="Calisto MT" panose="02040603050505030304" pitchFamily="18" charset="77"/>
            </a:endParaRPr>
          </a:p>
        </p:txBody>
      </p:sp>
      <p:pic>
        <p:nvPicPr>
          <p:cNvPr id="4098" name="Picture 2" descr="Random Forest Algorithm - How It Works and Why It Is So Effective">
            <a:extLst>
              <a:ext uri="{FF2B5EF4-FFF2-40B4-BE49-F238E27FC236}">
                <a16:creationId xmlns:a16="http://schemas.microsoft.com/office/drawing/2014/main" id="{F53A77A5-73E6-F769-D965-EC66910C54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657" t="34955" r="32748" b="26306"/>
          <a:stretch/>
        </p:blipFill>
        <p:spPr bwMode="auto">
          <a:xfrm>
            <a:off x="7292517" y="1371600"/>
            <a:ext cx="4899483"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03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number of boxes&#10;&#10;Description automatically generated with medium confidence">
            <a:extLst>
              <a:ext uri="{FF2B5EF4-FFF2-40B4-BE49-F238E27FC236}">
                <a16:creationId xmlns:a16="http://schemas.microsoft.com/office/drawing/2014/main" id="{4DBCDB7E-6D3A-070A-208F-1F6669DF4C86}"/>
              </a:ext>
            </a:extLst>
          </p:cNvPr>
          <p:cNvPicPr>
            <a:picLocks noChangeAspect="1"/>
          </p:cNvPicPr>
          <p:nvPr/>
        </p:nvPicPr>
        <p:blipFill>
          <a:blip r:embed="rId3"/>
          <a:stretch>
            <a:fillRect/>
          </a:stretch>
        </p:blipFill>
        <p:spPr>
          <a:xfrm>
            <a:off x="187397" y="0"/>
            <a:ext cx="5908603" cy="6858000"/>
          </a:xfrm>
          <a:prstGeom prst="rect">
            <a:avLst/>
          </a:prstGeom>
        </p:spPr>
      </p:pic>
      <p:sp>
        <p:nvSpPr>
          <p:cNvPr id="4" name="Rectangle 3">
            <a:extLst>
              <a:ext uri="{FF2B5EF4-FFF2-40B4-BE49-F238E27FC236}">
                <a16:creationId xmlns:a16="http://schemas.microsoft.com/office/drawing/2014/main" id="{686D6752-ABC9-6E32-77B9-9A15770F762E}"/>
              </a:ext>
            </a:extLst>
          </p:cNvPr>
          <p:cNvSpPr/>
          <p:nvPr/>
        </p:nvSpPr>
        <p:spPr>
          <a:xfrm>
            <a:off x="187397" y="672662"/>
            <a:ext cx="3323058" cy="409904"/>
          </a:xfrm>
          <a:prstGeom prst="rect">
            <a:avLst/>
          </a:prstGeom>
          <a:solidFill>
            <a:srgbClr val="FFFF00">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0A90B56-F572-3F8F-2DE3-1B46D18747D2}"/>
              </a:ext>
            </a:extLst>
          </p:cNvPr>
          <p:cNvSpPr txBox="1"/>
          <p:nvPr/>
        </p:nvSpPr>
        <p:spPr>
          <a:xfrm>
            <a:off x="6230112" y="672662"/>
            <a:ext cx="5774491" cy="4677819"/>
          </a:xfrm>
          <a:prstGeom prst="rect">
            <a:avLst/>
          </a:prstGeom>
          <a:noFill/>
        </p:spPr>
        <p:txBody>
          <a:bodyPr wrap="square" rtlCol="0">
            <a:spAutoFit/>
          </a:bodyPr>
          <a:lstStyle/>
          <a:p>
            <a:pPr algn="r">
              <a:lnSpc>
                <a:spcPct val="200000"/>
              </a:lnSpc>
            </a:pPr>
            <a:r>
              <a:rPr lang="en-US" sz="3200" b="1" dirty="0">
                <a:latin typeface="Calisto MT" panose="02040603050505030304" pitchFamily="18" charset="77"/>
              </a:rPr>
              <a:t>Planetary + Stellar</a:t>
            </a:r>
          </a:p>
          <a:p>
            <a:pPr>
              <a:lnSpc>
                <a:spcPct val="200000"/>
              </a:lnSpc>
            </a:pPr>
            <a:endParaRPr lang="en-US" sz="2000" dirty="0">
              <a:latin typeface="Calisto MT" panose="02040603050505030304" pitchFamily="18" charset="77"/>
            </a:endParaRPr>
          </a:p>
          <a:p>
            <a:pPr marL="285750" indent="-285750">
              <a:lnSpc>
                <a:spcPct val="200000"/>
              </a:lnSpc>
              <a:buFont typeface="Arial" panose="020B0604020202020204" pitchFamily="34" charset="0"/>
              <a:buChar char="•"/>
            </a:pPr>
            <a:r>
              <a:rPr lang="en-US" sz="2000" dirty="0">
                <a:latin typeface="Calisto MT" panose="02040603050505030304" pitchFamily="18" charset="77"/>
              </a:rPr>
              <a:t>Overall Accuracy score of 92%</a:t>
            </a:r>
          </a:p>
          <a:p>
            <a:pPr marL="285750" indent="-285750">
              <a:lnSpc>
                <a:spcPct val="200000"/>
              </a:lnSpc>
              <a:buFont typeface="Arial" panose="020B0604020202020204" pitchFamily="34" charset="0"/>
              <a:buChar char="•"/>
            </a:pPr>
            <a:r>
              <a:rPr lang="en-US" sz="2000" dirty="0">
                <a:latin typeface="Calisto MT" panose="02040603050505030304" pitchFamily="18" charset="77"/>
              </a:rPr>
              <a:t>There were 2x as many 1 (Confirmed), so it makes sense the model is better at classifying these </a:t>
            </a:r>
          </a:p>
          <a:p>
            <a:pPr marL="285750" indent="-285750" algn="r">
              <a:lnSpc>
                <a:spcPct val="200000"/>
              </a:lnSpc>
              <a:buFont typeface="Arial" panose="020B0604020202020204" pitchFamily="34" charset="0"/>
              <a:buChar char="•"/>
            </a:pPr>
            <a:endParaRPr lang="en-US" sz="2000" dirty="0">
              <a:latin typeface="Calisto MT" panose="02040603050505030304" pitchFamily="18" charset="77"/>
            </a:endParaRPr>
          </a:p>
        </p:txBody>
      </p:sp>
      <p:pic>
        <p:nvPicPr>
          <p:cNvPr id="7" name="Picture 6" descr="A close-up of a number&#10;&#10;Description automatically generated">
            <a:extLst>
              <a:ext uri="{FF2B5EF4-FFF2-40B4-BE49-F238E27FC236}">
                <a16:creationId xmlns:a16="http://schemas.microsoft.com/office/drawing/2014/main" id="{62D92706-D910-82AB-D2B4-394411AFD7EE}"/>
              </a:ext>
            </a:extLst>
          </p:cNvPr>
          <p:cNvPicPr>
            <a:picLocks noChangeAspect="1"/>
          </p:cNvPicPr>
          <p:nvPr/>
        </p:nvPicPr>
        <p:blipFill>
          <a:blip r:embed="rId4"/>
          <a:stretch>
            <a:fillRect/>
          </a:stretch>
        </p:blipFill>
        <p:spPr>
          <a:xfrm>
            <a:off x="4187954" y="312331"/>
            <a:ext cx="3547872" cy="720662"/>
          </a:xfrm>
          <a:prstGeom prst="rect">
            <a:avLst/>
          </a:prstGeom>
        </p:spPr>
      </p:pic>
    </p:spTree>
    <p:extLst>
      <p:ext uri="{BB962C8B-B14F-4D97-AF65-F5344CB8AC3E}">
        <p14:creationId xmlns:p14="http://schemas.microsoft.com/office/powerpoint/2010/main" val="1147608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graph&#10;&#10;Description automatically generated with medium confidence">
            <a:extLst>
              <a:ext uri="{FF2B5EF4-FFF2-40B4-BE49-F238E27FC236}">
                <a16:creationId xmlns:a16="http://schemas.microsoft.com/office/drawing/2014/main" id="{CAD1BB31-E914-F8D5-E7FE-686DEB2E2B07}"/>
              </a:ext>
            </a:extLst>
          </p:cNvPr>
          <p:cNvPicPr>
            <a:picLocks noChangeAspect="1"/>
          </p:cNvPicPr>
          <p:nvPr/>
        </p:nvPicPr>
        <p:blipFill>
          <a:blip r:embed="rId3"/>
          <a:stretch>
            <a:fillRect/>
          </a:stretch>
        </p:blipFill>
        <p:spPr>
          <a:xfrm>
            <a:off x="235124" y="0"/>
            <a:ext cx="5860876" cy="6858000"/>
          </a:xfrm>
          <a:prstGeom prst="rect">
            <a:avLst/>
          </a:prstGeom>
        </p:spPr>
      </p:pic>
      <p:sp>
        <p:nvSpPr>
          <p:cNvPr id="4" name="Rectangle 3">
            <a:extLst>
              <a:ext uri="{FF2B5EF4-FFF2-40B4-BE49-F238E27FC236}">
                <a16:creationId xmlns:a16="http://schemas.microsoft.com/office/drawing/2014/main" id="{C1D79705-BF21-BFAF-37C8-F810B7902B91}"/>
              </a:ext>
            </a:extLst>
          </p:cNvPr>
          <p:cNvSpPr/>
          <p:nvPr/>
        </p:nvSpPr>
        <p:spPr>
          <a:xfrm>
            <a:off x="187397" y="672662"/>
            <a:ext cx="3323058" cy="409904"/>
          </a:xfrm>
          <a:prstGeom prst="rect">
            <a:avLst/>
          </a:prstGeom>
          <a:solidFill>
            <a:srgbClr val="FFFF00">
              <a:alpha val="3411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E931AAC-783E-CE00-2EEC-5D694EF77AE6}"/>
              </a:ext>
            </a:extLst>
          </p:cNvPr>
          <p:cNvSpPr txBox="1"/>
          <p:nvPr/>
        </p:nvSpPr>
        <p:spPr>
          <a:xfrm>
            <a:off x="6230112" y="672662"/>
            <a:ext cx="5774491" cy="5293372"/>
          </a:xfrm>
          <a:prstGeom prst="rect">
            <a:avLst/>
          </a:prstGeom>
          <a:noFill/>
        </p:spPr>
        <p:txBody>
          <a:bodyPr wrap="square" rtlCol="0">
            <a:spAutoFit/>
          </a:bodyPr>
          <a:lstStyle/>
          <a:p>
            <a:pPr algn="r">
              <a:lnSpc>
                <a:spcPct val="200000"/>
              </a:lnSpc>
            </a:pPr>
            <a:r>
              <a:rPr lang="en-US" sz="3200" b="1" dirty="0">
                <a:latin typeface="Calisto MT" panose="02040603050505030304" pitchFamily="18" charset="77"/>
              </a:rPr>
              <a:t>Planetary </a:t>
            </a:r>
          </a:p>
          <a:p>
            <a:pPr>
              <a:lnSpc>
                <a:spcPct val="200000"/>
              </a:lnSpc>
            </a:pPr>
            <a:endParaRPr lang="en-US" sz="2000" dirty="0">
              <a:latin typeface="Calisto MT" panose="02040603050505030304" pitchFamily="18" charset="77"/>
            </a:endParaRPr>
          </a:p>
          <a:p>
            <a:pPr marL="285750" indent="-285750">
              <a:lnSpc>
                <a:spcPct val="200000"/>
              </a:lnSpc>
              <a:buFont typeface="Arial" panose="020B0604020202020204" pitchFamily="34" charset="0"/>
              <a:buChar char="•"/>
            </a:pPr>
            <a:r>
              <a:rPr lang="en-US" sz="2000" dirty="0">
                <a:latin typeface="Calisto MT" panose="02040603050505030304" pitchFamily="18" charset="77"/>
              </a:rPr>
              <a:t>Overall Accuracy score of 91%</a:t>
            </a:r>
          </a:p>
          <a:p>
            <a:pPr marL="285750" indent="-285750">
              <a:lnSpc>
                <a:spcPct val="200000"/>
              </a:lnSpc>
              <a:buFont typeface="Arial" panose="020B0604020202020204" pitchFamily="34" charset="0"/>
              <a:buChar char="•"/>
            </a:pPr>
            <a:r>
              <a:rPr lang="en-US" sz="2000" dirty="0">
                <a:latin typeface="Calisto MT" panose="02040603050505030304" pitchFamily="18" charset="77"/>
              </a:rPr>
              <a:t>Still slightly imbalanced, but not much different</a:t>
            </a:r>
          </a:p>
          <a:p>
            <a:pPr marL="285750" indent="-285750">
              <a:lnSpc>
                <a:spcPct val="200000"/>
              </a:lnSpc>
              <a:buFont typeface="Arial" panose="020B0604020202020204" pitchFamily="34" charset="0"/>
              <a:buChar char="•"/>
            </a:pPr>
            <a:r>
              <a:rPr lang="en-US" sz="2000" dirty="0">
                <a:latin typeface="Calisto MT" panose="02040603050505030304" pitchFamily="18" charset="77"/>
              </a:rPr>
              <a:t>Removed all stellar parameters (mass, radius, etc.) but saw no major change in model performance</a:t>
            </a:r>
          </a:p>
          <a:p>
            <a:pPr marL="285750" indent="-285750" algn="r">
              <a:lnSpc>
                <a:spcPct val="200000"/>
              </a:lnSpc>
              <a:buFont typeface="Arial" panose="020B0604020202020204" pitchFamily="34" charset="0"/>
              <a:buChar char="•"/>
            </a:pPr>
            <a:endParaRPr lang="en-US" sz="2000" dirty="0">
              <a:latin typeface="Calisto MT" panose="02040603050505030304" pitchFamily="18" charset="77"/>
            </a:endParaRPr>
          </a:p>
        </p:txBody>
      </p:sp>
      <p:pic>
        <p:nvPicPr>
          <p:cNvPr id="6" name="Picture 5" descr="A close-up of a number&#10;&#10;Description automatically generated">
            <a:extLst>
              <a:ext uri="{FF2B5EF4-FFF2-40B4-BE49-F238E27FC236}">
                <a16:creationId xmlns:a16="http://schemas.microsoft.com/office/drawing/2014/main" id="{BD6C5384-DD70-97A5-B729-10A142753B3F}"/>
              </a:ext>
            </a:extLst>
          </p:cNvPr>
          <p:cNvPicPr>
            <a:picLocks noChangeAspect="1"/>
          </p:cNvPicPr>
          <p:nvPr/>
        </p:nvPicPr>
        <p:blipFill>
          <a:blip r:embed="rId4"/>
          <a:stretch>
            <a:fillRect/>
          </a:stretch>
        </p:blipFill>
        <p:spPr>
          <a:xfrm>
            <a:off x="4187954" y="312331"/>
            <a:ext cx="3547872" cy="720662"/>
          </a:xfrm>
          <a:prstGeom prst="rect">
            <a:avLst/>
          </a:prstGeom>
        </p:spPr>
      </p:pic>
    </p:spTree>
    <p:extLst>
      <p:ext uri="{BB962C8B-B14F-4D97-AF65-F5344CB8AC3E}">
        <p14:creationId xmlns:p14="http://schemas.microsoft.com/office/powerpoint/2010/main" val="292848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circle with a orange and blue circle with text&#10;&#10;Description automatically generated with medium confidence">
            <a:extLst>
              <a:ext uri="{FF2B5EF4-FFF2-40B4-BE49-F238E27FC236}">
                <a16:creationId xmlns:a16="http://schemas.microsoft.com/office/drawing/2014/main" id="{33B0FA11-1B97-02E8-6DF5-B08F3E771861}"/>
              </a:ext>
            </a:extLst>
          </p:cNvPr>
          <p:cNvPicPr>
            <a:picLocks noChangeAspect="1"/>
          </p:cNvPicPr>
          <p:nvPr/>
        </p:nvPicPr>
        <p:blipFill>
          <a:blip r:embed="rId3"/>
          <a:stretch>
            <a:fillRect/>
          </a:stretch>
        </p:blipFill>
        <p:spPr>
          <a:xfrm>
            <a:off x="5167673" y="2406868"/>
            <a:ext cx="6919223" cy="3389641"/>
          </a:xfrm>
          <a:prstGeom prst="rect">
            <a:avLst/>
          </a:prstGeom>
        </p:spPr>
      </p:pic>
      <p:sp>
        <p:nvSpPr>
          <p:cNvPr id="4" name="TextBox 3">
            <a:extLst>
              <a:ext uri="{FF2B5EF4-FFF2-40B4-BE49-F238E27FC236}">
                <a16:creationId xmlns:a16="http://schemas.microsoft.com/office/drawing/2014/main" id="{3DB91BCF-C512-177D-6B96-1804B034FDA6}"/>
              </a:ext>
            </a:extLst>
          </p:cNvPr>
          <p:cNvSpPr txBox="1"/>
          <p:nvPr/>
        </p:nvSpPr>
        <p:spPr>
          <a:xfrm>
            <a:off x="201045" y="166761"/>
            <a:ext cx="6067099" cy="6524478"/>
          </a:xfrm>
          <a:prstGeom prst="rect">
            <a:avLst/>
          </a:prstGeom>
          <a:noFill/>
        </p:spPr>
        <p:txBody>
          <a:bodyPr wrap="square" rtlCol="0">
            <a:spAutoFit/>
          </a:bodyPr>
          <a:lstStyle/>
          <a:p>
            <a:pPr>
              <a:lnSpc>
                <a:spcPct val="200000"/>
              </a:lnSpc>
            </a:pPr>
            <a:r>
              <a:rPr lang="en-US" sz="3200" b="1" dirty="0">
                <a:latin typeface="Calisto MT" panose="02040603050505030304" pitchFamily="18" charset="77"/>
              </a:rPr>
              <a:t>Candidate Dataset</a:t>
            </a:r>
            <a:endParaRPr lang="en-US" sz="2000" dirty="0">
              <a:latin typeface="Calisto MT" panose="02040603050505030304" pitchFamily="18" charset="77"/>
            </a:endParaRPr>
          </a:p>
          <a:p>
            <a:pPr marL="285750" indent="-285750">
              <a:lnSpc>
                <a:spcPct val="200000"/>
              </a:lnSpc>
              <a:buFont typeface="Arial" panose="020B0604020202020204" pitchFamily="34" charset="0"/>
              <a:buChar char="•"/>
            </a:pPr>
            <a:r>
              <a:rPr lang="en-US" sz="2000" dirty="0">
                <a:latin typeface="Calisto MT" panose="02040603050505030304" pitchFamily="18" charset="77"/>
              </a:rPr>
              <a:t>Recall the portion of planets classified as candidate</a:t>
            </a:r>
          </a:p>
          <a:p>
            <a:pPr marL="285750" indent="-285750">
              <a:lnSpc>
                <a:spcPct val="200000"/>
              </a:lnSpc>
              <a:buFont typeface="Arial" panose="020B0604020202020204" pitchFamily="34" charset="0"/>
              <a:buChar char="•"/>
            </a:pPr>
            <a:r>
              <a:rPr lang="en-US" sz="2000" dirty="0">
                <a:latin typeface="Calisto MT" panose="02040603050505030304" pitchFamily="18" charset="77"/>
              </a:rPr>
              <a:t>Based on initial proportion (3.3:1 confirmed/false positive), this seems unlikely? Unless?</a:t>
            </a:r>
          </a:p>
          <a:p>
            <a:pPr marL="285750" indent="-285750">
              <a:lnSpc>
                <a:spcPct val="200000"/>
              </a:lnSpc>
              <a:buFont typeface="Arial" panose="020B0604020202020204" pitchFamily="34" charset="0"/>
              <a:buChar char="•"/>
            </a:pPr>
            <a:r>
              <a:rPr lang="en-US" sz="2000" dirty="0">
                <a:latin typeface="Calisto MT" panose="02040603050505030304" pitchFamily="18" charset="77"/>
              </a:rPr>
              <a:t>The trained model was up to 96% accurate in classifying the confirmed objects - &amp; 85% in classifying the false positives, so this could be plausible</a:t>
            </a:r>
          </a:p>
          <a:p>
            <a:pPr marL="285750" indent="-285750">
              <a:lnSpc>
                <a:spcPct val="200000"/>
              </a:lnSpc>
              <a:buFont typeface="Arial" panose="020B0604020202020204" pitchFamily="34" charset="0"/>
              <a:buChar char="•"/>
            </a:pPr>
            <a:r>
              <a:rPr lang="en-US" sz="2000" dirty="0">
                <a:latin typeface="Calisto MT" panose="02040603050505030304" pitchFamily="18" charset="77"/>
              </a:rPr>
              <a:t>Maybe conservative labeling is better? </a:t>
            </a:r>
          </a:p>
          <a:p>
            <a:pPr marL="285750" indent="-285750" algn="r">
              <a:lnSpc>
                <a:spcPct val="200000"/>
              </a:lnSpc>
              <a:buFont typeface="Arial" panose="020B0604020202020204" pitchFamily="34" charset="0"/>
              <a:buChar char="•"/>
            </a:pPr>
            <a:endParaRPr lang="en-US" sz="2000" dirty="0">
              <a:latin typeface="Calisto MT" panose="02040603050505030304" pitchFamily="18" charset="77"/>
            </a:endParaRPr>
          </a:p>
        </p:txBody>
      </p:sp>
    </p:spTree>
    <p:extLst>
      <p:ext uri="{BB962C8B-B14F-4D97-AF65-F5344CB8AC3E}">
        <p14:creationId xmlns:p14="http://schemas.microsoft.com/office/powerpoint/2010/main" val="2849000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1143</Words>
  <Application>Microsoft Office PowerPoint</Application>
  <PresentationFormat>Widescreen</PresentationFormat>
  <Paragraphs>86</Paragraphs>
  <Slides>14</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Calibri Light</vt:lpstr>
      <vt:lpstr>Calisto MT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Lelia M Deville</dc:creator>
  <cp:lastModifiedBy>Lelia M Deville</cp:lastModifiedBy>
  <cp:revision>3</cp:revision>
  <dcterms:created xsi:type="dcterms:W3CDTF">2023-11-19T15:29:50Z</dcterms:created>
  <dcterms:modified xsi:type="dcterms:W3CDTF">2023-11-28T16:12:39Z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38202f9-8d41-4950-b014-f183e397b746_Enabled">
    <vt:lpwstr>true</vt:lpwstr>
  </property>
  <property fmtid="{D5CDD505-2E9C-101B-9397-08002B2CF9AE}" pid="3" name="MSIP_Label_638202f9-8d41-4950-b014-f183e397b746_SetDate">
    <vt:lpwstr>2023-11-19T23:37:47Z</vt:lpwstr>
  </property>
  <property fmtid="{D5CDD505-2E9C-101B-9397-08002B2CF9AE}" pid="4" name="MSIP_Label_638202f9-8d41-4950-b014-f183e397b746_Method">
    <vt:lpwstr>Standard</vt:lpwstr>
  </property>
  <property fmtid="{D5CDD505-2E9C-101B-9397-08002B2CF9AE}" pid="5" name="MSIP_Label_638202f9-8d41-4950-b014-f183e397b746_Name">
    <vt:lpwstr>defa4170-0d19-0005-0004-bc88714345d2</vt:lpwstr>
  </property>
  <property fmtid="{D5CDD505-2E9C-101B-9397-08002B2CF9AE}" pid="6" name="MSIP_Label_638202f9-8d41-4950-b014-f183e397b746_SiteId">
    <vt:lpwstr>13b3b0ce-cd75-49a4-bfea-0a03b01ff1ab</vt:lpwstr>
  </property>
  <property fmtid="{D5CDD505-2E9C-101B-9397-08002B2CF9AE}" pid="7" name="MSIP_Label_638202f9-8d41-4950-b014-f183e397b746_ActionId">
    <vt:lpwstr>08afe393-ccc0-4c9b-9739-57e14f3f0d7a</vt:lpwstr>
  </property>
  <property fmtid="{D5CDD505-2E9C-101B-9397-08002B2CF9AE}" pid="8" name="MSIP_Label_638202f9-8d41-4950-b014-f183e397b746_ContentBits">
    <vt:lpwstr>0</vt:lpwstr>
  </property>
</Properties>
</file>